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7" r:id="rId5"/>
    <p:sldId id="259" r:id="rId6"/>
    <p:sldId id="260" r:id="rId7"/>
    <p:sldId id="261" r:id="rId8"/>
    <p:sldId id="262" r:id="rId9"/>
    <p:sldId id="263" r:id="rId10"/>
    <p:sldId id="268" r:id="rId11"/>
    <p:sldId id="264" r:id="rId12"/>
    <p:sldId id="265" r:id="rId13"/>
    <p:sldId id="266"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386" autoAdjust="0"/>
  </p:normalViewPr>
  <p:slideViewPr>
    <p:cSldViewPr snapToGrid="0">
      <p:cViewPr varScale="1">
        <p:scale>
          <a:sx n="87" d="100"/>
          <a:sy n="87" d="100"/>
        </p:scale>
        <p:origin x="15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6663E-869B-470F-843E-EFBB28A73711}" type="datetimeFigureOut">
              <a:rPr lang="en-US" smtClean="0"/>
              <a:t>12/21/2020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87119-5AAA-421B-A9B1-3D91B13585F8}" type="slidenum">
              <a:rPr lang="en-US" smtClean="0"/>
              <a:t>‹#›</a:t>
            </a:fld>
            <a:endParaRPr lang="en-US"/>
          </a:p>
        </p:txBody>
      </p:sp>
    </p:spTree>
    <p:extLst>
      <p:ext uri="{BB962C8B-B14F-4D97-AF65-F5344CB8AC3E}">
        <p14:creationId xmlns:p14="http://schemas.microsoft.com/office/powerpoint/2010/main" val="29924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Tetrode locations in M1. B) Beta oscillations observed in 6-OHDA lesioned hemisphere during circular treadmill walking. C) Movement (top) and spectral activity (bottom) in an LID animal (single session). Movement identified by tracking camera. Spectrograms for the lesioned (top) and unlesioned (bottom) hemispheres surrounding injection of L-DOPA and ketamine. Key: (1) clear beta prior to and shortly after L-DOPA (12 mg/kg). (2) 80-Hz </a:t>
            </a:r>
            <a:r>
              <a:rPr lang="en-US" sz="1200" kern="1200" dirty="0">
                <a:solidFill>
                  <a:schemeClr val="tx1"/>
                </a:solidFill>
                <a:effectLst/>
                <a:latin typeface="+mn-lt"/>
                <a:ea typeface="+mn-ea"/>
                <a:cs typeface="+mn-cs"/>
              </a:rPr>
              <a:t>γ </a:t>
            </a:r>
            <a:r>
              <a:rPr lang="en-US" dirty="0"/>
              <a:t>activity 20-min after L-DOPA injection. (3) Ketamine (20 mg/kg) eliminates 80-Hz and triggers broad-band gamma. (4) 80-Hz re-emerges. (5) Unlesioned hemisphere shows focal 50-Hz </a:t>
            </a:r>
            <a:r>
              <a:rPr lang="en-US" sz="1200" kern="1200" dirty="0">
                <a:solidFill>
                  <a:schemeClr val="tx1"/>
                </a:solidFill>
                <a:effectLst/>
                <a:latin typeface="+mn-lt"/>
                <a:ea typeface="+mn-ea"/>
                <a:cs typeface="+mn-cs"/>
              </a:rPr>
              <a:t>γ</a:t>
            </a:r>
            <a:r>
              <a:rPr lang="en-US" dirty="0"/>
              <a:t>. </a:t>
            </a:r>
          </a:p>
        </p:txBody>
      </p:sp>
      <p:sp>
        <p:nvSpPr>
          <p:cNvPr id="4" name="Slide Number Placeholder 3"/>
          <p:cNvSpPr>
            <a:spLocks noGrp="1"/>
          </p:cNvSpPr>
          <p:nvPr>
            <p:ph type="sldNum" sz="quarter" idx="5"/>
          </p:nvPr>
        </p:nvSpPr>
        <p:spPr/>
        <p:txBody>
          <a:bodyPr/>
          <a:lstStyle/>
          <a:p>
            <a:fld id="{00787119-5AAA-421B-A9B1-3D91B13585F8}" type="slidenum">
              <a:rPr lang="en-US" smtClean="0"/>
              <a:t>3</a:t>
            </a:fld>
            <a:endParaRPr lang="en-US"/>
          </a:p>
        </p:txBody>
      </p:sp>
    </p:spTree>
    <p:extLst>
      <p:ext uri="{BB962C8B-B14F-4D97-AF65-F5344CB8AC3E}">
        <p14:creationId xmlns:p14="http://schemas.microsoft.com/office/powerpoint/2010/main" val="3257539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787119-5AAA-421B-A9B1-3D91B13585F8}" type="slidenum">
              <a:rPr lang="en-US" smtClean="0"/>
              <a:t>13</a:t>
            </a:fld>
            <a:endParaRPr lang="en-US"/>
          </a:p>
        </p:txBody>
      </p:sp>
    </p:spTree>
    <p:extLst>
      <p:ext uri="{BB962C8B-B14F-4D97-AF65-F5344CB8AC3E}">
        <p14:creationId xmlns:p14="http://schemas.microsoft.com/office/powerpoint/2010/main" val="397088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B942-7C3B-4C1C-AE64-0F850595CE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C7A4ED-9EB5-4E54-903B-4FE76A0872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1FE2A5-9D02-4E20-A826-8A2F02A219F4}"/>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5" name="Footer Placeholder 4">
            <a:extLst>
              <a:ext uri="{FF2B5EF4-FFF2-40B4-BE49-F238E27FC236}">
                <a16:creationId xmlns:a16="http://schemas.microsoft.com/office/drawing/2014/main" id="{1E55B926-F214-4CA7-8792-B50DBAAB2E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7C35F-D5FC-4C5F-96FC-467B7EEC0646}"/>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97303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47F9-8DE3-4979-9E3C-46A5EFE3BE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5FC6DA-9818-4DEC-AE9A-5C45A77A04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669E3-A4EC-4CEE-B5C6-4119D9AE17EF}"/>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5" name="Footer Placeholder 4">
            <a:extLst>
              <a:ext uri="{FF2B5EF4-FFF2-40B4-BE49-F238E27FC236}">
                <a16:creationId xmlns:a16="http://schemas.microsoft.com/office/drawing/2014/main" id="{AA2E2099-E2AB-4D30-85C1-1584BDBA4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BE2D1-CAE7-4EE1-BDD1-9EEB63ED9EFB}"/>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963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94D34-5034-4343-8394-8D04F1E58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05E479-BB22-468F-9833-AE8A0FDA0B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90F1B8-AD00-4AE0-9614-2FF0838BAF5A}"/>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5" name="Footer Placeholder 4">
            <a:extLst>
              <a:ext uri="{FF2B5EF4-FFF2-40B4-BE49-F238E27FC236}">
                <a16:creationId xmlns:a16="http://schemas.microsoft.com/office/drawing/2014/main" id="{DD3E9DCB-B36B-4512-8DA5-ECEA962CA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62E4F-13B6-4FC3-BF94-858F25399CAD}"/>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4012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4723-F1EE-4996-BBE7-90FC82B2DB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66DEFC-2E99-4ACE-9092-7A5525BA25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86AB9-35E1-4050-AB0E-6D072C9E9E3A}"/>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5" name="Footer Placeholder 4">
            <a:extLst>
              <a:ext uri="{FF2B5EF4-FFF2-40B4-BE49-F238E27FC236}">
                <a16:creationId xmlns:a16="http://schemas.microsoft.com/office/drawing/2014/main" id="{3C948A03-0643-448D-B5BC-EC6FD2490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064A4-5057-4F70-9A51-8DA093491D40}"/>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81201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8377-EBF2-4C4A-9AD7-1EAAA94F61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7DCE23-CC92-42DE-ADC6-199C14E00C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71F107-AF7C-44AE-9342-C59BAE170EF3}"/>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5" name="Footer Placeholder 4">
            <a:extLst>
              <a:ext uri="{FF2B5EF4-FFF2-40B4-BE49-F238E27FC236}">
                <a16:creationId xmlns:a16="http://schemas.microsoft.com/office/drawing/2014/main" id="{0074B676-39DD-433D-94DB-97F366DD2E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BEB64-8028-4633-93A4-8D77593FE4E2}"/>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13430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DFC6-CE87-46DD-9C34-EC17F2B43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799EF-879B-4D91-8C51-8D556ACA9D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E443E9-B454-43E2-92DD-121EC04BF2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5DAF5-D79D-4151-B672-0A4CB731C376}"/>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6" name="Footer Placeholder 5">
            <a:extLst>
              <a:ext uri="{FF2B5EF4-FFF2-40B4-BE49-F238E27FC236}">
                <a16:creationId xmlns:a16="http://schemas.microsoft.com/office/drawing/2014/main" id="{7F9C4209-B70F-4AA4-A3C9-D2C611FAF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C7DB5-5812-443D-95F0-BE59CEE5949F}"/>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227960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1D7-3336-4830-B9B8-E31CA9747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F72398-78A0-4ACC-BADB-6F0363D2E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D30843-434A-436F-9D98-C10C052F7E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D760A2-0D7E-46D2-8674-FBB2C9B23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347CF-1856-4897-83A7-7559DFBB8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FF1CC-0819-4648-8B2D-13F5412AEF98}"/>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8" name="Footer Placeholder 7">
            <a:extLst>
              <a:ext uri="{FF2B5EF4-FFF2-40B4-BE49-F238E27FC236}">
                <a16:creationId xmlns:a16="http://schemas.microsoft.com/office/drawing/2014/main" id="{F7925482-EB15-4295-900C-18C4E8B8D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CF783A-07E2-4D41-AA71-0FA46C4DB365}"/>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342483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F931-803D-44CB-9425-1173060FF5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03964-E16F-4701-B0F2-79D78589F747}"/>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4" name="Footer Placeholder 3">
            <a:extLst>
              <a:ext uri="{FF2B5EF4-FFF2-40B4-BE49-F238E27FC236}">
                <a16:creationId xmlns:a16="http://schemas.microsoft.com/office/drawing/2014/main" id="{C9187EDD-4D29-4621-A1FF-A0DD7F913D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46A6A8-6AA8-4AA5-B920-EF6710262ED9}"/>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026684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54507E-F305-4E42-9086-B0D44595B0E3}"/>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3" name="Footer Placeholder 2">
            <a:extLst>
              <a:ext uri="{FF2B5EF4-FFF2-40B4-BE49-F238E27FC236}">
                <a16:creationId xmlns:a16="http://schemas.microsoft.com/office/drawing/2014/main" id="{EC3F3E41-8608-4603-9FFD-78508D269C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74DAA-694E-48CE-A460-6A59AA13A092}"/>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3456439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B771-ABCB-4482-9AE2-9F33350B1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6D5E72-2E27-4457-8DCE-0B3982221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AD17D4-695C-4099-9B77-D5C02C12A9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7E9416-D00F-48EE-9721-9DC70E277B0D}"/>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6" name="Footer Placeholder 5">
            <a:extLst>
              <a:ext uri="{FF2B5EF4-FFF2-40B4-BE49-F238E27FC236}">
                <a16:creationId xmlns:a16="http://schemas.microsoft.com/office/drawing/2014/main" id="{8E73D641-4420-463B-B6CA-F43969C773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AC5154-8ADE-4B83-B84C-2079857FB605}"/>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45757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F28A-E07A-491C-8CA2-4467D151A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0C0915-BA2A-4EAA-A950-AC08FB6C1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6B379-F067-433B-B718-53D3A2DF2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0C4A9-EA40-4781-B2D0-63097AC0881B}"/>
              </a:ext>
            </a:extLst>
          </p:cNvPr>
          <p:cNvSpPr>
            <a:spLocks noGrp="1"/>
          </p:cNvSpPr>
          <p:nvPr>
            <p:ph type="dt" sz="half" idx="10"/>
          </p:nvPr>
        </p:nvSpPr>
        <p:spPr/>
        <p:txBody>
          <a:bodyPr/>
          <a:lstStyle/>
          <a:p>
            <a:fld id="{29752F97-691D-4C8B-ADF0-D754BE5114E5}" type="datetimeFigureOut">
              <a:rPr lang="en-US" smtClean="0"/>
              <a:t>12/21/2020</a:t>
            </a:fld>
            <a:endParaRPr lang="en-US"/>
          </a:p>
        </p:txBody>
      </p:sp>
      <p:sp>
        <p:nvSpPr>
          <p:cNvPr id="6" name="Footer Placeholder 5">
            <a:extLst>
              <a:ext uri="{FF2B5EF4-FFF2-40B4-BE49-F238E27FC236}">
                <a16:creationId xmlns:a16="http://schemas.microsoft.com/office/drawing/2014/main" id="{31638E44-8F83-4619-BAA5-D29C1BFFE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976EB-BECC-4E9A-ACCD-38E17A19E83C}"/>
              </a:ext>
            </a:extLst>
          </p:cNvPr>
          <p:cNvSpPr>
            <a:spLocks noGrp="1"/>
          </p:cNvSpPr>
          <p:nvPr>
            <p:ph type="sldNum" sz="quarter" idx="12"/>
          </p:nvPr>
        </p:nvSpPr>
        <p:spPr/>
        <p:txBody>
          <a:bodyPr/>
          <a:lstStyle/>
          <a:p>
            <a:fld id="{BF5A9420-FB0E-430C-BDBD-5027A2C13929}" type="slidenum">
              <a:rPr lang="en-US" smtClean="0"/>
              <a:t>‹#›</a:t>
            </a:fld>
            <a:endParaRPr lang="en-US"/>
          </a:p>
        </p:txBody>
      </p:sp>
    </p:spTree>
    <p:extLst>
      <p:ext uri="{BB962C8B-B14F-4D97-AF65-F5344CB8AC3E}">
        <p14:creationId xmlns:p14="http://schemas.microsoft.com/office/powerpoint/2010/main" val="273836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0E6E4-FD48-4474-9201-452C82342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D69ECA-C732-4E9E-9303-E9E5DEE3C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A51C4-3BF4-4224-8118-3FDF0F37E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52F97-691D-4C8B-ADF0-D754BE5114E5}" type="datetimeFigureOut">
              <a:rPr lang="en-US" smtClean="0"/>
              <a:t>12/21/2020</a:t>
            </a:fld>
            <a:endParaRPr lang="en-US"/>
          </a:p>
        </p:txBody>
      </p:sp>
      <p:sp>
        <p:nvSpPr>
          <p:cNvPr id="5" name="Footer Placeholder 4">
            <a:extLst>
              <a:ext uri="{FF2B5EF4-FFF2-40B4-BE49-F238E27FC236}">
                <a16:creationId xmlns:a16="http://schemas.microsoft.com/office/drawing/2014/main" id="{09FA8403-3AC8-45A8-82B3-3FAF08C58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78413A-B165-49F1-85E0-EC8F907F78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A9420-FB0E-430C-BDBD-5027A2C13929}" type="slidenum">
              <a:rPr lang="en-US" smtClean="0"/>
              <a:t>‹#›</a:t>
            </a:fld>
            <a:endParaRPr lang="en-US"/>
          </a:p>
        </p:txBody>
      </p:sp>
    </p:spTree>
    <p:extLst>
      <p:ext uri="{BB962C8B-B14F-4D97-AF65-F5344CB8AC3E}">
        <p14:creationId xmlns:p14="http://schemas.microsoft.com/office/powerpoint/2010/main" val="3810543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B7D7-DF13-4AA4-A46D-212B446A518D}"/>
              </a:ext>
            </a:extLst>
          </p:cNvPr>
          <p:cNvSpPr>
            <a:spLocks noGrp="1"/>
          </p:cNvSpPr>
          <p:nvPr>
            <p:ph type="ctrTitle"/>
          </p:nvPr>
        </p:nvSpPr>
        <p:spPr/>
        <p:txBody>
          <a:bodyPr/>
          <a:lstStyle/>
          <a:p>
            <a:r>
              <a:rPr lang="en-US" dirty="0"/>
              <a:t>What is 80Hz anyway.</a:t>
            </a:r>
          </a:p>
        </p:txBody>
      </p:sp>
      <p:sp>
        <p:nvSpPr>
          <p:cNvPr id="3" name="Subtitle 2">
            <a:extLst>
              <a:ext uri="{FF2B5EF4-FFF2-40B4-BE49-F238E27FC236}">
                <a16:creationId xmlns:a16="http://schemas.microsoft.com/office/drawing/2014/main" id="{95EA089D-21E7-43A9-9836-CF5C1DC234B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50275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EA80-3B1D-40C0-B0C1-E4E310F35C9A}"/>
              </a:ext>
            </a:extLst>
          </p:cNvPr>
          <p:cNvSpPr>
            <a:spLocks noGrp="1"/>
          </p:cNvSpPr>
          <p:nvPr>
            <p:ph type="title"/>
          </p:nvPr>
        </p:nvSpPr>
        <p:spPr>
          <a:xfrm>
            <a:off x="838200" y="460375"/>
            <a:ext cx="10515600" cy="1325563"/>
          </a:xfrm>
        </p:spPr>
        <p:txBody>
          <a:bodyPr>
            <a:noAutofit/>
          </a:bodyPr>
          <a:lstStyle/>
          <a:p>
            <a:r>
              <a:rPr lang="en-US" sz="2000" dirty="0"/>
              <a:t>Here is a more blown up representation. Interesting how the regular spectrogram (bottom) shows off the 80 Hz more nicely than the wavelet (top). This might be because the 80 Hz is more punctate, apparently correlating with slower 5 Hz oscillation events.</a:t>
            </a:r>
          </a:p>
        </p:txBody>
      </p:sp>
      <p:pic>
        <p:nvPicPr>
          <p:cNvPr id="3" name="Picture 2">
            <a:extLst>
              <a:ext uri="{FF2B5EF4-FFF2-40B4-BE49-F238E27FC236}">
                <a16:creationId xmlns:a16="http://schemas.microsoft.com/office/drawing/2014/main" id="{37AAE3A0-2AEE-40A8-B932-4BB8464B7400}"/>
              </a:ext>
            </a:extLst>
          </p:cNvPr>
          <p:cNvPicPr>
            <a:picLocks noChangeAspect="1"/>
          </p:cNvPicPr>
          <p:nvPr/>
        </p:nvPicPr>
        <p:blipFill>
          <a:blip r:embed="rId2"/>
          <a:stretch>
            <a:fillRect/>
          </a:stretch>
        </p:blipFill>
        <p:spPr>
          <a:xfrm>
            <a:off x="209304" y="1785938"/>
            <a:ext cx="5677392" cy="4328535"/>
          </a:xfrm>
          <a:prstGeom prst="rect">
            <a:avLst/>
          </a:prstGeom>
        </p:spPr>
      </p:pic>
      <p:pic>
        <p:nvPicPr>
          <p:cNvPr id="5" name="Picture 4">
            <a:extLst>
              <a:ext uri="{FF2B5EF4-FFF2-40B4-BE49-F238E27FC236}">
                <a16:creationId xmlns:a16="http://schemas.microsoft.com/office/drawing/2014/main" id="{E48021E8-EB8B-45F7-A611-C5B071FD0BB5}"/>
              </a:ext>
            </a:extLst>
          </p:cNvPr>
          <p:cNvPicPr>
            <a:picLocks noChangeAspect="1"/>
          </p:cNvPicPr>
          <p:nvPr/>
        </p:nvPicPr>
        <p:blipFill>
          <a:blip r:embed="rId3"/>
          <a:stretch>
            <a:fillRect/>
          </a:stretch>
        </p:blipFill>
        <p:spPr>
          <a:xfrm>
            <a:off x="6021566" y="1644361"/>
            <a:ext cx="5961130" cy="4611687"/>
          </a:xfrm>
          <a:prstGeom prst="rect">
            <a:avLst/>
          </a:prstGeom>
        </p:spPr>
      </p:pic>
    </p:spTree>
    <p:extLst>
      <p:ext uri="{BB962C8B-B14F-4D97-AF65-F5344CB8AC3E}">
        <p14:creationId xmlns:p14="http://schemas.microsoft.com/office/powerpoint/2010/main" val="380762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3A61-604F-410F-A4BE-5FB9A2BA302E}"/>
              </a:ext>
            </a:extLst>
          </p:cNvPr>
          <p:cNvSpPr>
            <a:spLocks noGrp="1"/>
          </p:cNvSpPr>
          <p:nvPr>
            <p:ph type="title"/>
          </p:nvPr>
        </p:nvSpPr>
        <p:spPr/>
        <p:txBody>
          <a:bodyPr>
            <a:normAutofit fontScale="90000"/>
          </a:bodyPr>
          <a:lstStyle/>
          <a:p>
            <a:r>
              <a:rPr lang="en-US" dirty="0" err="1"/>
              <a:t>Powerpower</a:t>
            </a:r>
            <a:r>
              <a:rPr lang="en-US" dirty="0"/>
              <a:t> correlation(left) shows some patterning but nothing as I predicted as nothing is really correlated with 80 Hz. Nothing with phase.</a:t>
            </a:r>
          </a:p>
        </p:txBody>
      </p:sp>
      <p:pic>
        <p:nvPicPr>
          <p:cNvPr id="3" name="Picture 2">
            <a:extLst>
              <a:ext uri="{FF2B5EF4-FFF2-40B4-BE49-F238E27FC236}">
                <a16:creationId xmlns:a16="http://schemas.microsoft.com/office/drawing/2014/main" id="{55EE16DF-FB1F-4CDD-992C-2DB04AD43D7C}"/>
              </a:ext>
            </a:extLst>
          </p:cNvPr>
          <p:cNvPicPr>
            <a:picLocks noChangeAspect="1"/>
          </p:cNvPicPr>
          <p:nvPr/>
        </p:nvPicPr>
        <p:blipFill>
          <a:blip r:embed="rId2"/>
          <a:stretch>
            <a:fillRect/>
          </a:stretch>
        </p:blipFill>
        <p:spPr>
          <a:xfrm>
            <a:off x="-168797" y="1987899"/>
            <a:ext cx="12192000" cy="5150837"/>
          </a:xfrm>
          <a:prstGeom prst="rect">
            <a:avLst/>
          </a:prstGeom>
        </p:spPr>
      </p:pic>
    </p:spTree>
    <p:extLst>
      <p:ext uri="{BB962C8B-B14F-4D97-AF65-F5344CB8AC3E}">
        <p14:creationId xmlns:p14="http://schemas.microsoft.com/office/powerpoint/2010/main" val="641704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F2ED-074E-4001-8513-A4D1C54FB6C4}"/>
              </a:ext>
            </a:extLst>
          </p:cNvPr>
          <p:cNvSpPr>
            <a:spLocks noGrp="1"/>
          </p:cNvSpPr>
          <p:nvPr>
            <p:ph type="title"/>
          </p:nvPr>
        </p:nvSpPr>
        <p:spPr/>
        <p:txBody>
          <a:bodyPr/>
          <a:lstStyle/>
          <a:p>
            <a:r>
              <a:rPr lang="en-US" dirty="0"/>
              <a:t>CFC</a:t>
            </a:r>
          </a:p>
        </p:txBody>
      </p:sp>
      <p:sp>
        <p:nvSpPr>
          <p:cNvPr id="4" name="Content Placeholder 3">
            <a:extLst>
              <a:ext uri="{FF2B5EF4-FFF2-40B4-BE49-F238E27FC236}">
                <a16:creationId xmlns:a16="http://schemas.microsoft.com/office/drawing/2014/main" id="{90531A65-50CF-4E2B-9585-F485D17A3FF8}"/>
              </a:ext>
            </a:extLst>
          </p:cNvPr>
          <p:cNvSpPr>
            <a:spLocks noGrp="1"/>
          </p:cNvSpPr>
          <p:nvPr>
            <p:ph sz="half" idx="1"/>
          </p:nvPr>
        </p:nvSpPr>
        <p:spPr/>
        <p:txBody>
          <a:bodyPr/>
          <a:lstStyle/>
          <a:p>
            <a:r>
              <a:rPr lang="en-US" dirty="0"/>
              <a:t>This was cool – clear coupling between low theta and 80Hz. Finally some relationship.</a:t>
            </a:r>
          </a:p>
          <a:p>
            <a:endParaRPr lang="en-US" dirty="0"/>
          </a:p>
        </p:txBody>
      </p:sp>
      <p:sp>
        <p:nvSpPr>
          <p:cNvPr id="5" name="Content Placeholder 4">
            <a:extLst>
              <a:ext uri="{FF2B5EF4-FFF2-40B4-BE49-F238E27FC236}">
                <a16:creationId xmlns:a16="http://schemas.microsoft.com/office/drawing/2014/main" id="{7FED4452-4CB1-4E38-8C1D-9C4EDF7B0148}"/>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6FEE270A-E845-428D-98A0-F7CC8193DF6D}"/>
              </a:ext>
            </a:extLst>
          </p:cNvPr>
          <p:cNvPicPr>
            <a:picLocks noChangeAspect="1"/>
          </p:cNvPicPr>
          <p:nvPr/>
        </p:nvPicPr>
        <p:blipFill>
          <a:blip r:embed="rId2"/>
          <a:stretch>
            <a:fillRect/>
          </a:stretch>
        </p:blipFill>
        <p:spPr>
          <a:xfrm>
            <a:off x="5603250" y="0"/>
            <a:ext cx="7004334" cy="6858000"/>
          </a:xfrm>
          <a:prstGeom prst="rect">
            <a:avLst/>
          </a:prstGeom>
        </p:spPr>
      </p:pic>
    </p:spTree>
    <p:extLst>
      <p:ext uri="{BB962C8B-B14F-4D97-AF65-F5344CB8AC3E}">
        <p14:creationId xmlns:p14="http://schemas.microsoft.com/office/powerpoint/2010/main" val="300921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1E6A-5A42-4FD4-9E1F-60B6363D6C6A}"/>
              </a:ext>
            </a:extLst>
          </p:cNvPr>
          <p:cNvSpPr>
            <a:spLocks noGrp="1"/>
          </p:cNvSpPr>
          <p:nvPr>
            <p:ph type="title"/>
          </p:nvPr>
        </p:nvSpPr>
        <p:spPr/>
        <p:txBody>
          <a:bodyPr/>
          <a:lstStyle/>
          <a:p>
            <a:r>
              <a:rPr lang="en-US" dirty="0"/>
              <a:t>The CFC frequencies dance around</a:t>
            </a:r>
          </a:p>
        </p:txBody>
      </p:sp>
      <p:sp>
        <p:nvSpPr>
          <p:cNvPr id="3" name="Content Placeholder 2">
            <a:extLst>
              <a:ext uri="{FF2B5EF4-FFF2-40B4-BE49-F238E27FC236}">
                <a16:creationId xmlns:a16="http://schemas.microsoft.com/office/drawing/2014/main" id="{05FBC37C-898A-4408-AA5B-9AE2B5940EDE}"/>
              </a:ext>
            </a:extLst>
          </p:cNvPr>
          <p:cNvSpPr>
            <a:spLocks noGrp="1"/>
          </p:cNvSpPr>
          <p:nvPr>
            <p:ph sz="half" idx="1"/>
          </p:nvPr>
        </p:nvSpPr>
        <p:spPr/>
        <p:txBody>
          <a:bodyPr/>
          <a:lstStyle/>
          <a:p>
            <a:r>
              <a:rPr lang="en-US" dirty="0"/>
              <a:t>Each is from a 2-3 min interval. </a:t>
            </a:r>
            <a:br>
              <a:rPr lang="en-US" dirty="0"/>
            </a:br>
            <a:endParaRPr lang="en-US" dirty="0"/>
          </a:p>
          <a:p>
            <a:r>
              <a:rPr lang="en-US" dirty="0"/>
              <a:t>The best CFC seems to move dynamically. Wonder if there is </a:t>
            </a:r>
            <a:r>
              <a:rPr lang="en-US"/>
              <a:t>a relationship here.</a:t>
            </a:r>
          </a:p>
          <a:p>
            <a:endParaRPr lang="en-US" dirty="0"/>
          </a:p>
        </p:txBody>
      </p:sp>
      <p:sp>
        <p:nvSpPr>
          <p:cNvPr id="4" name="Content Placeholder 3">
            <a:extLst>
              <a:ext uri="{FF2B5EF4-FFF2-40B4-BE49-F238E27FC236}">
                <a16:creationId xmlns:a16="http://schemas.microsoft.com/office/drawing/2014/main" id="{9B13A13B-F80E-4778-91D3-227E75E59A30}"/>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07DBEB22-0090-4334-8119-8A6096F8BE2C}"/>
              </a:ext>
            </a:extLst>
          </p:cNvPr>
          <p:cNvPicPr>
            <a:picLocks noChangeAspect="1"/>
          </p:cNvPicPr>
          <p:nvPr/>
        </p:nvPicPr>
        <p:blipFill>
          <a:blip r:embed="rId3"/>
          <a:stretch>
            <a:fillRect/>
          </a:stretch>
        </p:blipFill>
        <p:spPr>
          <a:xfrm>
            <a:off x="10563775" y="150470"/>
            <a:ext cx="1296469" cy="6858000"/>
          </a:xfrm>
          <a:prstGeom prst="rect">
            <a:avLst/>
          </a:prstGeom>
        </p:spPr>
      </p:pic>
    </p:spTree>
    <p:extLst>
      <p:ext uri="{BB962C8B-B14F-4D97-AF65-F5344CB8AC3E}">
        <p14:creationId xmlns:p14="http://schemas.microsoft.com/office/powerpoint/2010/main" val="3805368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581AD4-F440-499D-90EA-7F655C214276}"/>
              </a:ext>
            </a:extLst>
          </p:cNvPr>
          <p:cNvSpPr>
            <a:spLocks noGrp="1"/>
          </p:cNvSpPr>
          <p:nvPr>
            <p:ph type="ctrTitle"/>
          </p:nvPr>
        </p:nvSpPr>
        <p:spPr/>
        <p:txBody>
          <a:bodyPr>
            <a:normAutofit fontScale="90000"/>
          </a:bodyPr>
          <a:lstStyle/>
          <a:p>
            <a:r>
              <a:rPr lang="en-US" dirty="0"/>
              <a:t>Do changes in instantaneous frequency predict state? Maybe</a:t>
            </a:r>
          </a:p>
        </p:txBody>
      </p:sp>
      <p:sp>
        <p:nvSpPr>
          <p:cNvPr id="7" name="Subtitle 6">
            <a:extLst>
              <a:ext uri="{FF2B5EF4-FFF2-40B4-BE49-F238E27FC236}">
                <a16:creationId xmlns:a16="http://schemas.microsoft.com/office/drawing/2014/main" id="{B6EDE3BB-CA44-42D8-854B-79191BFAB677}"/>
              </a:ext>
            </a:extLst>
          </p:cNvPr>
          <p:cNvSpPr>
            <a:spLocks noGrp="1"/>
          </p:cNvSpPr>
          <p:nvPr>
            <p:ph type="subTitle" idx="1"/>
          </p:nvPr>
        </p:nvSpPr>
        <p:spPr/>
        <p:txBody>
          <a:bodyPr/>
          <a:lstStyle/>
          <a:p>
            <a:r>
              <a:rPr lang="en-US" dirty="0"/>
              <a:t>Initially I thought so but then realized I was looking at all of the data and not just the 80 Hz state.</a:t>
            </a:r>
          </a:p>
        </p:txBody>
      </p:sp>
    </p:spTree>
    <p:extLst>
      <p:ext uri="{BB962C8B-B14F-4D97-AF65-F5344CB8AC3E}">
        <p14:creationId xmlns:p14="http://schemas.microsoft.com/office/powerpoint/2010/main" val="112015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0C81EE-5250-4A34-B4C0-C3A41D2A0140}"/>
              </a:ext>
            </a:extLst>
          </p:cNvPr>
          <p:cNvSpPr>
            <a:spLocks noGrp="1"/>
          </p:cNvSpPr>
          <p:nvPr>
            <p:ph idx="1"/>
          </p:nvPr>
        </p:nvSpPr>
        <p:spPr>
          <a:xfrm>
            <a:off x="838200" y="1825625"/>
            <a:ext cx="3505200" cy="4351338"/>
          </a:xfrm>
        </p:spPr>
        <p:txBody>
          <a:bodyPr/>
          <a:lstStyle/>
          <a:p>
            <a:r>
              <a:rPr lang="en-US" dirty="0"/>
              <a:t>There is a very strong NEGATIVE relationship between the frequency (not power) of 80 Hz and low theta.</a:t>
            </a:r>
          </a:p>
          <a:p>
            <a:endParaRPr lang="en-US" dirty="0"/>
          </a:p>
        </p:txBody>
      </p:sp>
      <p:sp>
        <p:nvSpPr>
          <p:cNvPr id="8" name="Title 7">
            <a:extLst>
              <a:ext uri="{FF2B5EF4-FFF2-40B4-BE49-F238E27FC236}">
                <a16:creationId xmlns:a16="http://schemas.microsoft.com/office/drawing/2014/main" id="{5DEE6B64-2326-4D5F-80E3-84EC49109490}"/>
              </a:ext>
            </a:extLst>
          </p:cNvPr>
          <p:cNvSpPr>
            <a:spLocks noGrp="1"/>
          </p:cNvSpPr>
          <p:nvPr>
            <p:ph type="title"/>
          </p:nvPr>
        </p:nvSpPr>
        <p:spPr>
          <a:xfrm>
            <a:off x="838200" y="365125"/>
            <a:ext cx="3505200" cy="1325563"/>
          </a:xfrm>
        </p:spPr>
        <p:txBody>
          <a:bodyPr/>
          <a:lstStyle/>
          <a:p>
            <a:r>
              <a:rPr lang="en-US" dirty="0" err="1"/>
              <a:t>instfreq</a:t>
            </a:r>
            <a:endParaRPr lang="en-US" dirty="0"/>
          </a:p>
        </p:txBody>
      </p:sp>
      <p:pic>
        <p:nvPicPr>
          <p:cNvPr id="9" name="Picture 8">
            <a:extLst>
              <a:ext uri="{FF2B5EF4-FFF2-40B4-BE49-F238E27FC236}">
                <a16:creationId xmlns:a16="http://schemas.microsoft.com/office/drawing/2014/main" id="{F1597473-8C9B-4451-875D-E58E33106E91}"/>
              </a:ext>
            </a:extLst>
          </p:cNvPr>
          <p:cNvPicPr>
            <a:picLocks noChangeAspect="1"/>
          </p:cNvPicPr>
          <p:nvPr/>
        </p:nvPicPr>
        <p:blipFill>
          <a:blip r:embed="rId2"/>
          <a:stretch>
            <a:fillRect/>
          </a:stretch>
        </p:blipFill>
        <p:spPr>
          <a:xfrm>
            <a:off x="5025749" y="632962"/>
            <a:ext cx="7166251" cy="5544001"/>
          </a:xfrm>
          <a:prstGeom prst="rect">
            <a:avLst/>
          </a:prstGeom>
        </p:spPr>
      </p:pic>
    </p:spTree>
    <p:extLst>
      <p:ext uri="{BB962C8B-B14F-4D97-AF65-F5344CB8AC3E}">
        <p14:creationId xmlns:p14="http://schemas.microsoft.com/office/powerpoint/2010/main" val="25418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FA46-628D-4E08-9B1A-87EC45A5D099}"/>
              </a:ext>
            </a:extLst>
          </p:cNvPr>
          <p:cNvSpPr>
            <a:spLocks noGrp="1"/>
          </p:cNvSpPr>
          <p:nvPr>
            <p:ph type="title"/>
          </p:nvPr>
        </p:nvSpPr>
        <p:spPr>
          <a:xfrm>
            <a:off x="838200" y="365125"/>
            <a:ext cx="4187549" cy="1325563"/>
          </a:xfrm>
        </p:spPr>
        <p:txBody>
          <a:bodyPr/>
          <a:lstStyle/>
          <a:p>
            <a:r>
              <a:rPr lang="en-US" dirty="0"/>
              <a:t>Relationship to power</a:t>
            </a:r>
          </a:p>
        </p:txBody>
      </p:sp>
      <p:sp>
        <p:nvSpPr>
          <p:cNvPr id="3" name="Content Placeholder 2">
            <a:extLst>
              <a:ext uri="{FF2B5EF4-FFF2-40B4-BE49-F238E27FC236}">
                <a16:creationId xmlns:a16="http://schemas.microsoft.com/office/drawing/2014/main" id="{A2490479-625C-4E72-9963-F5E384DD2180}"/>
              </a:ext>
            </a:extLst>
          </p:cNvPr>
          <p:cNvSpPr>
            <a:spLocks noGrp="1"/>
          </p:cNvSpPr>
          <p:nvPr>
            <p:ph idx="1"/>
          </p:nvPr>
        </p:nvSpPr>
        <p:spPr>
          <a:xfrm>
            <a:off x="838200" y="1825625"/>
            <a:ext cx="4187549" cy="4351338"/>
          </a:xfrm>
        </p:spPr>
        <p:txBody>
          <a:bodyPr/>
          <a:lstStyle/>
          <a:p>
            <a:r>
              <a:rPr lang="en-US" dirty="0"/>
              <a:t>I did this for power but the relationship is MUCH weaker.</a:t>
            </a:r>
          </a:p>
          <a:p>
            <a:r>
              <a:rPr lang="en-US" dirty="0"/>
              <a:t>I tried using other estimates of power – from the wavelet and spectrogram function. As with this, very </a:t>
            </a:r>
            <a:r>
              <a:rPr lang="en-US" dirty="0" err="1"/>
              <a:t>very</a:t>
            </a:r>
            <a:r>
              <a:rPr lang="en-US" dirty="0"/>
              <a:t> small or non-existent relationship</a:t>
            </a:r>
          </a:p>
        </p:txBody>
      </p:sp>
      <p:pic>
        <p:nvPicPr>
          <p:cNvPr id="4" name="Picture 3">
            <a:extLst>
              <a:ext uri="{FF2B5EF4-FFF2-40B4-BE49-F238E27FC236}">
                <a16:creationId xmlns:a16="http://schemas.microsoft.com/office/drawing/2014/main" id="{85028B9D-3457-47B0-8748-B3BD1207BC8A}"/>
              </a:ext>
            </a:extLst>
          </p:cNvPr>
          <p:cNvPicPr>
            <a:picLocks noChangeAspect="1"/>
          </p:cNvPicPr>
          <p:nvPr/>
        </p:nvPicPr>
        <p:blipFill>
          <a:blip r:embed="rId2"/>
          <a:stretch>
            <a:fillRect/>
          </a:stretch>
        </p:blipFill>
        <p:spPr>
          <a:xfrm>
            <a:off x="5025749" y="552224"/>
            <a:ext cx="7166251" cy="5544001"/>
          </a:xfrm>
          <a:prstGeom prst="rect">
            <a:avLst/>
          </a:prstGeom>
        </p:spPr>
      </p:pic>
    </p:spTree>
    <p:extLst>
      <p:ext uri="{BB962C8B-B14F-4D97-AF65-F5344CB8AC3E}">
        <p14:creationId xmlns:p14="http://schemas.microsoft.com/office/powerpoint/2010/main" val="1049439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012A-A86E-4266-BA78-1AE1A1D39097}"/>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E6AB31D-1625-4937-A0A2-CA050A820F73}"/>
              </a:ext>
            </a:extLst>
          </p:cNvPr>
          <p:cNvSpPr>
            <a:spLocks noGrp="1"/>
          </p:cNvSpPr>
          <p:nvPr>
            <p:ph idx="1"/>
          </p:nvPr>
        </p:nvSpPr>
        <p:spPr/>
        <p:txBody>
          <a:bodyPr>
            <a:normAutofit fontScale="85000" lnSpcReduction="10000"/>
          </a:bodyPr>
          <a:lstStyle/>
          <a:p>
            <a:r>
              <a:rPr lang="en-US" dirty="0"/>
              <a:t>Is this a continuous oscillation or is it CFC?</a:t>
            </a:r>
          </a:p>
          <a:p>
            <a:pPr lvl="1"/>
            <a:r>
              <a:rPr lang="en-US" dirty="0"/>
              <a:t>CFC for sure, but it may be more sporadic. Locked to 4Hz but who knows how regularly – seems pretty random.</a:t>
            </a:r>
          </a:p>
          <a:p>
            <a:r>
              <a:rPr lang="en-US" dirty="0"/>
              <a:t>Does it change by depth?</a:t>
            </a:r>
          </a:p>
          <a:p>
            <a:r>
              <a:rPr lang="en-US" dirty="0"/>
              <a:t>Is it locked in any way to motion? (don’t think so but need more tests)</a:t>
            </a:r>
          </a:p>
          <a:p>
            <a:r>
              <a:rPr lang="en-US" dirty="0"/>
              <a:t>Why do spikes phase lock to 80Hz power but not phase?</a:t>
            </a:r>
          </a:p>
          <a:p>
            <a:r>
              <a:rPr lang="en-US" dirty="0"/>
              <a:t>There is a decent relationship (negative) between 80 Hz </a:t>
            </a:r>
            <a:r>
              <a:rPr lang="en-US" dirty="0" err="1"/>
              <a:t>freqeuency</a:t>
            </a:r>
            <a:r>
              <a:rPr lang="en-US" dirty="0"/>
              <a:t> and 5 </a:t>
            </a:r>
            <a:r>
              <a:rPr lang="en-US" dirty="0" err="1"/>
              <a:t>hz</a:t>
            </a:r>
            <a:r>
              <a:rPr lang="en-US" dirty="0"/>
              <a:t> frequency. Why? No such relationships with power.</a:t>
            </a:r>
          </a:p>
          <a:p>
            <a:r>
              <a:rPr lang="en-US" dirty="0"/>
              <a:t>Suggests: 1: beta events may be at the lower end of 5 Hz, 2 They may be discrete.</a:t>
            </a:r>
          </a:p>
          <a:p>
            <a:r>
              <a:rPr lang="en-US" dirty="0"/>
              <a:t>Next Steps: Find a way of detecting gamma- based on power and number of cycles?? Then subject it to these analyses and re-confirm that these events occur with some relationship to 5Hz.</a:t>
            </a:r>
          </a:p>
        </p:txBody>
      </p:sp>
      <p:sp>
        <p:nvSpPr>
          <p:cNvPr id="4" name="Rectangle 3">
            <a:extLst>
              <a:ext uri="{FF2B5EF4-FFF2-40B4-BE49-F238E27FC236}">
                <a16:creationId xmlns:a16="http://schemas.microsoft.com/office/drawing/2014/main" id="{10C8A388-EE3E-466F-887E-590D26204399}"/>
              </a:ext>
            </a:extLst>
          </p:cNvPr>
          <p:cNvSpPr/>
          <p:nvPr/>
        </p:nvSpPr>
        <p:spPr>
          <a:xfrm>
            <a:off x="460405" y="6308209"/>
            <a:ext cx="3079689" cy="369332"/>
          </a:xfrm>
          <a:prstGeom prst="rect">
            <a:avLst/>
          </a:prstGeom>
        </p:spPr>
        <p:txBody>
          <a:bodyPr wrap="none">
            <a:spAutoFit/>
          </a:bodyPr>
          <a:lstStyle/>
          <a:p>
            <a:r>
              <a:rPr lang="en-US" b="1" dirty="0">
                <a:solidFill>
                  <a:srgbClr val="D4D0C8"/>
                </a:solidFill>
                <a:latin typeface="Courier New" panose="02070309020205020404" pitchFamily="49" charset="0"/>
              </a:rPr>
              <a:t>Q3_What_is_LDOPA_80Hz</a:t>
            </a:r>
            <a:endParaRPr lang="en-US" dirty="0">
              <a:solidFill>
                <a:srgbClr val="D4D0C8"/>
              </a:solidFill>
              <a:latin typeface="Courier New" panose="02070309020205020404" pitchFamily="49" charset="0"/>
            </a:endParaRPr>
          </a:p>
        </p:txBody>
      </p:sp>
    </p:spTree>
    <p:extLst>
      <p:ext uri="{BB962C8B-B14F-4D97-AF65-F5344CB8AC3E}">
        <p14:creationId xmlns:p14="http://schemas.microsoft.com/office/powerpoint/2010/main" val="2099695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55C889-A8FC-42A6-891F-972D27119C07}"/>
              </a:ext>
            </a:extLst>
          </p:cNvPr>
          <p:cNvGrpSpPr/>
          <p:nvPr/>
        </p:nvGrpSpPr>
        <p:grpSpPr>
          <a:xfrm>
            <a:off x="530227" y="365125"/>
            <a:ext cx="11131546" cy="5394171"/>
            <a:chOff x="5954667" y="8226669"/>
            <a:chExt cx="19070282" cy="9241158"/>
          </a:xfrm>
        </p:grpSpPr>
        <p:pic>
          <p:nvPicPr>
            <p:cNvPr id="5" name="Picture 82">
              <a:extLst>
                <a:ext uri="{FF2B5EF4-FFF2-40B4-BE49-F238E27FC236}">
                  <a16:creationId xmlns:a16="http://schemas.microsoft.com/office/drawing/2014/main" id="{C271B6C9-C02E-4EF6-B4DE-388826A47B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56" r="5904"/>
            <a:stretch/>
          </p:blipFill>
          <p:spPr bwMode="auto">
            <a:xfrm>
              <a:off x="10396738" y="10818813"/>
              <a:ext cx="1324292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91">
              <a:extLst>
                <a:ext uri="{FF2B5EF4-FFF2-40B4-BE49-F238E27FC236}">
                  <a16:creationId xmlns:a16="http://schemas.microsoft.com/office/drawing/2014/main" id="{106ED388-1F99-4E11-88D1-2F0E0B155F9B}"/>
                </a:ext>
              </a:extLst>
            </p:cNvPr>
            <p:cNvSpPr>
              <a:spLocks noChangeShapeType="1"/>
            </p:cNvSpPr>
            <p:nvPr/>
          </p:nvSpPr>
          <p:spPr bwMode="auto">
            <a:xfrm flipV="1">
              <a:off x="10477699" y="10818813"/>
              <a:ext cx="0" cy="2768600"/>
            </a:xfrm>
            <a:prstGeom prst="line">
              <a:avLst/>
            </a:prstGeom>
            <a:noFill/>
            <a:ln w="269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7" name="Line 92">
              <a:extLst>
                <a:ext uri="{FF2B5EF4-FFF2-40B4-BE49-F238E27FC236}">
                  <a16:creationId xmlns:a16="http://schemas.microsoft.com/office/drawing/2014/main" id="{D99276E5-D4A8-482A-A3AD-39788BEF54C6}"/>
                </a:ext>
              </a:extLst>
            </p:cNvPr>
            <p:cNvSpPr>
              <a:spLocks noChangeShapeType="1"/>
            </p:cNvSpPr>
            <p:nvPr/>
          </p:nvSpPr>
          <p:spPr bwMode="auto">
            <a:xfrm flipV="1">
              <a:off x="10507862" y="10818813"/>
              <a:ext cx="0" cy="2768600"/>
            </a:xfrm>
            <a:prstGeom prst="line">
              <a:avLst/>
            </a:prstGeom>
            <a:noFill/>
            <a:ln w="26988" cap="flat">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8" name="Line 93">
              <a:extLst>
                <a:ext uri="{FF2B5EF4-FFF2-40B4-BE49-F238E27FC236}">
                  <a16:creationId xmlns:a16="http://schemas.microsoft.com/office/drawing/2014/main" id="{87734639-6EDF-43D7-837D-1BCAA4BD3F6B}"/>
                </a:ext>
              </a:extLst>
            </p:cNvPr>
            <p:cNvSpPr>
              <a:spLocks noChangeShapeType="1"/>
            </p:cNvSpPr>
            <p:nvPr/>
          </p:nvSpPr>
          <p:spPr bwMode="auto">
            <a:xfrm flipV="1">
              <a:off x="10507862" y="10818813"/>
              <a:ext cx="0" cy="2768600"/>
            </a:xfrm>
            <a:prstGeom prst="line">
              <a:avLst/>
            </a:prstGeom>
            <a:noFill/>
            <a:ln w="269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9" name="Line 94">
              <a:extLst>
                <a:ext uri="{FF2B5EF4-FFF2-40B4-BE49-F238E27FC236}">
                  <a16:creationId xmlns:a16="http://schemas.microsoft.com/office/drawing/2014/main" id="{3688CEE0-9C92-4714-8B49-3ED5F9947AE1}"/>
                </a:ext>
              </a:extLst>
            </p:cNvPr>
            <p:cNvSpPr>
              <a:spLocks noChangeShapeType="1"/>
            </p:cNvSpPr>
            <p:nvPr/>
          </p:nvSpPr>
          <p:spPr bwMode="auto">
            <a:xfrm flipV="1">
              <a:off x="15227499" y="10818813"/>
              <a:ext cx="0" cy="2768600"/>
            </a:xfrm>
            <a:prstGeom prst="line">
              <a:avLst/>
            </a:prstGeom>
            <a:noFill/>
            <a:ln w="269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0" name="Line 95">
              <a:extLst>
                <a:ext uri="{FF2B5EF4-FFF2-40B4-BE49-F238E27FC236}">
                  <a16:creationId xmlns:a16="http://schemas.microsoft.com/office/drawing/2014/main" id="{34DC0784-2858-4B3F-A941-60D5D2B077C3}"/>
                </a:ext>
              </a:extLst>
            </p:cNvPr>
            <p:cNvSpPr>
              <a:spLocks noChangeShapeType="1"/>
            </p:cNvSpPr>
            <p:nvPr/>
          </p:nvSpPr>
          <p:spPr bwMode="auto">
            <a:xfrm flipV="1">
              <a:off x="15332274" y="10818813"/>
              <a:ext cx="0" cy="2768600"/>
            </a:xfrm>
            <a:prstGeom prst="line">
              <a:avLst/>
            </a:prstGeom>
            <a:noFill/>
            <a:ln w="26988"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1" name="Line 97">
              <a:extLst>
                <a:ext uri="{FF2B5EF4-FFF2-40B4-BE49-F238E27FC236}">
                  <a16:creationId xmlns:a16="http://schemas.microsoft.com/office/drawing/2014/main" id="{295C0EAB-0B29-4C7E-9258-028D0D8B53E7}"/>
                </a:ext>
              </a:extLst>
            </p:cNvPr>
            <p:cNvSpPr>
              <a:spLocks noChangeShapeType="1"/>
            </p:cNvSpPr>
            <p:nvPr/>
          </p:nvSpPr>
          <p:spPr bwMode="auto">
            <a:xfrm>
              <a:off x="10301487" y="13587413"/>
              <a:ext cx="1333817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2" name="Line 100">
              <a:extLst>
                <a:ext uri="{FF2B5EF4-FFF2-40B4-BE49-F238E27FC236}">
                  <a16:creationId xmlns:a16="http://schemas.microsoft.com/office/drawing/2014/main" id="{AF2C50DB-C8DB-44C6-8EAA-28584779F597}"/>
                </a:ext>
              </a:extLst>
            </p:cNvPr>
            <p:cNvSpPr>
              <a:spLocks noChangeShapeType="1"/>
            </p:cNvSpPr>
            <p:nvPr/>
          </p:nvSpPr>
          <p:spPr bwMode="auto">
            <a:xfrm flipV="1">
              <a:off x="10301487" y="13354050"/>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13" name="Line 101">
              <a:extLst>
                <a:ext uri="{FF2B5EF4-FFF2-40B4-BE49-F238E27FC236}">
                  <a16:creationId xmlns:a16="http://schemas.microsoft.com/office/drawing/2014/main" id="{4D66DC65-03AF-433D-80B8-C7C4F64E80FB}"/>
                </a:ext>
              </a:extLst>
            </p:cNvPr>
            <p:cNvSpPr>
              <a:spLocks noChangeShapeType="1"/>
            </p:cNvSpPr>
            <p:nvPr/>
          </p:nvSpPr>
          <p:spPr bwMode="auto">
            <a:xfrm flipV="1">
              <a:off x="14255949" y="13354050"/>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4" name="Line 102">
              <a:extLst>
                <a:ext uri="{FF2B5EF4-FFF2-40B4-BE49-F238E27FC236}">
                  <a16:creationId xmlns:a16="http://schemas.microsoft.com/office/drawing/2014/main" id="{A1361865-7E9F-40A6-9036-B67F03049F09}"/>
                </a:ext>
              </a:extLst>
            </p:cNvPr>
            <p:cNvSpPr>
              <a:spLocks noChangeShapeType="1"/>
            </p:cNvSpPr>
            <p:nvPr/>
          </p:nvSpPr>
          <p:spPr bwMode="auto">
            <a:xfrm flipV="1">
              <a:off x="18211999" y="13354050"/>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5" name="Line 103">
              <a:extLst>
                <a:ext uri="{FF2B5EF4-FFF2-40B4-BE49-F238E27FC236}">
                  <a16:creationId xmlns:a16="http://schemas.microsoft.com/office/drawing/2014/main" id="{357D6896-B50F-4381-9599-7DC0B74EF98A}"/>
                </a:ext>
              </a:extLst>
            </p:cNvPr>
            <p:cNvSpPr>
              <a:spLocks noChangeShapeType="1"/>
            </p:cNvSpPr>
            <p:nvPr/>
          </p:nvSpPr>
          <p:spPr bwMode="auto">
            <a:xfrm flipV="1">
              <a:off x="22168049" y="13354050"/>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6" name="Line 105">
              <a:extLst>
                <a:ext uri="{FF2B5EF4-FFF2-40B4-BE49-F238E27FC236}">
                  <a16:creationId xmlns:a16="http://schemas.microsoft.com/office/drawing/2014/main" id="{3B0EF9CA-31C7-4349-A82B-5E949B79D59B}"/>
                </a:ext>
              </a:extLst>
            </p:cNvPr>
            <p:cNvSpPr>
              <a:spLocks noChangeShapeType="1"/>
            </p:cNvSpPr>
            <p:nvPr/>
          </p:nvSpPr>
          <p:spPr bwMode="auto">
            <a:xfrm>
              <a:off x="10301487" y="10818813"/>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17" name="Line 106">
              <a:extLst>
                <a:ext uri="{FF2B5EF4-FFF2-40B4-BE49-F238E27FC236}">
                  <a16:creationId xmlns:a16="http://schemas.microsoft.com/office/drawing/2014/main" id="{C41AAF21-3A77-4B8B-AB4E-076AB4F71551}"/>
                </a:ext>
              </a:extLst>
            </p:cNvPr>
            <p:cNvSpPr>
              <a:spLocks noChangeShapeType="1"/>
            </p:cNvSpPr>
            <p:nvPr/>
          </p:nvSpPr>
          <p:spPr bwMode="auto">
            <a:xfrm>
              <a:off x="14255949" y="10818813"/>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8" name="Line 107">
              <a:extLst>
                <a:ext uri="{FF2B5EF4-FFF2-40B4-BE49-F238E27FC236}">
                  <a16:creationId xmlns:a16="http://schemas.microsoft.com/office/drawing/2014/main" id="{FC74B3D9-EA1D-4820-95FA-A66063392AA5}"/>
                </a:ext>
              </a:extLst>
            </p:cNvPr>
            <p:cNvSpPr>
              <a:spLocks noChangeShapeType="1"/>
            </p:cNvSpPr>
            <p:nvPr/>
          </p:nvSpPr>
          <p:spPr bwMode="auto">
            <a:xfrm>
              <a:off x="18211999" y="10818813"/>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9" name="Line 108">
              <a:extLst>
                <a:ext uri="{FF2B5EF4-FFF2-40B4-BE49-F238E27FC236}">
                  <a16:creationId xmlns:a16="http://schemas.microsoft.com/office/drawing/2014/main" id="{0C8C077B-E1FC-4042-9ABF-7D1ED5D63BF7}"/>
                </a:ext>
              </a:extLst>
            </p:cNvPr>
            <p:cNvSpPr>
              <a:spLocks noChangeShapeType="1"/>
            </p:cNvSpPr>
            <p:nvPr/>
          </p:nvSpPr>
          <p:spPr bwMode="auto">
            <a:xfrm>
              <a:off x="22168049" y="10818813"/>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 name="Rectangle 154">
              <a:extLst>
                <a:ext uri="{FF2B5EF4-FFF2-40B4-BE49-F238E27FC236}">
                  <a16:creationId xmlns:a16="http://schemas.microsoft.com/office/drawing/2014/main" id="{EB05CA74-6FD1-4631-BE97-83EC3BDAF761}"/>
                </a:ext>
              </a:extLst>
            </p:cNvPr>
            <p:cNvSpPr>
              <a:spLocks noChangeArrowheads="1"/>
            </p:cNvSpPr>
            <p:nvPr/>
          </p:nvSpPr>
          <p:spPr bwMode="auto">
            <a:xfrm>
              <a:off x="15332275" y="13622399"/>
              <a:ext cx="4292349"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kumimoji="0" lang="en-US" altLang="en-US" sz="1400" b="1" i="0" u="none" strike="noStrike" cap="none" normalizeH="0" baseline="0" dirty="0">
                  <a:ln>
                    <a:noFill/>
                  </a:ln>
                  <a:solidFill>
                    <a:srgbClr val="000000"/>
                  </a:solidFill>
                  <a:effectLst/>
                </a:rPr>
                <a:t>Unlesioned Hemisphere </a:t>
              </a:r>
              <a:r>
                <a:rPr lang="en-US" altLang="en-US" sz="1400" b="1" dirty="0">
                  <a:solidFill>
                    <a:srgbClr val="000000"/>
                  </a:solidFill>
                </a:rPr>
                <a:t> (M1)</a:t>
              </a:r>
              <a:endParaRPr kumimoji="0" lang="en-US" altLang="en-US" sz="1400" b="0" i="0" u="none" strike="noStrike" cap="none" normalizeH="0" baseline="0" dirty="0">
                <a:ln>
                  <a:noFill/>
                </a:ln>
                <a:solidFill>
                  <a:schemeClr val="tx1"/>
                </a:solidFill>
                <a:effectLst/>
              </a:endParaRPr>
            </a:p>
          </p:txBody>
        </p:sp>
        <p:pic>
          <p:nvPicPr>
            <p:cNvPr id="21" name="Picture 155">
              <a:extLst>
                <a:ext uri="{FF2B5EF4-FFF2-40B4-BE49-F238E27FC236}">
                  <a16:creationId xmlns:a16="http://schemas.microsoft.com/office/drawing/2014/main" id="{269AA036-DF7E-4463-9C4B-61F4ADFDE0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57" r="5904"/>
            <a:stretch/>
          </p:blipFill>
          <p:spPr bwMode="auto">
            <a:xfrm>
              <a:off x="10396738" y="13997560"/>
              <a:ext cx="13242928"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ine 164">
              <a:extLst>
                <a:ext uri="{FF2B5EF4-FFF2-40B4-BE49-F238E27FC236}">
                  <a16:creationId xmlns:a16="http://schemas.microsoft.com/office/drawing/2014/main" id="{FF28F2B9-4260-4480-84EF-1FBF6BADC510}"/>
                </a:ext>
              </a:extLst>
            </p:cNvPr>
            <p:cNvSpPr>
              <a:spLocks noChangeShapeType="1"/>
            </p:cNvSpPr>
            <p:nvPr/>
          </p:nvSpPr>
          <p:spPr bwMode="auto">
            <a:xfrm flipV="1">
              <a:off x="10477699" y="13997560"/>
              <a:ext cx="0" cy="2770188"/>
            </a:xfrm>
            <a:prstGeom prst="line">
              <a:avLst/>
            </a:prstGeom>
            <a:noFill/>
            <a:ln w="269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23" name="Line 165">
              <a:extLst>
                <a:ext uri="{FF2B5EF4-FFF2-40B4-BE49-F238E27FC236}">
                  <a16:creationId xmlns:a16="http://schemas.microsoft.com/office/drawing/2014/main" id="{6A0D33D1-91D1-4B37-9BDE-036537BEEDDC}"/>
                </a:ext>
              </a:extLst>
            </p:cNvPr>
            <p:cNvSpPr>
              <a:spLocks noChangeShapeType="1"/>
            </p:cNvSpPr>
            <p:nvPr/>
          </p:nvSpPr>
          <p:spPr bwMode="auto">
            <a:xfrm flipV="1">
              <a:off x="10507862" y="13997560"/>
              <a:ext cx="0" cy="2770188"/>
            </a:xfrm>
            <a:prstGeom prst="line">
              <a:avLst/>
            </a:prstGeom>
            <a:noFill/>
            <a:ln w="26988" cap="flat">
              <a:solidFill>
                <a:srgbClr val="FF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24" name="Line 166">
              <a:extLst>
                <a:ext uri="{FF2B5EF4-FFF2-40B4-BE49-F238E27FC236}">
                  <a16:creationId xmlns:a16="http://schemas.microsoft.com/office/drawing/2014/main" id="{0D37184F-29EB-4FC7-9414-ECCA2398B253}"/>
                </a:ext>
              </a:extLst>
            </p:cNvPr>
            <p:cNvSpPr>
              <a:spLocks noChangeShapeType="1"/>
            </p:cNvSpPr>
            <p:nvPr/>
          </p:nvSpPr>
          <p:spPr bwMode="auto">
            <a:xfrm flipV="1">
              <a:off x="10507862" y="13997560"/>
              <a:ext cx="0" cy="2770188"/>
            </a:xfrm>
            <a:prstGeom prst="line">
              <a:avLst/>
            </a:prstGeom>
            <a:noFill/>
            <a:ln w="269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25" name="Line 168">
              <a:extLst>
                <a:ext uri="{FF2B5EF4-FFF2-40B4-BE49-F238E27FC236}">
                  <a16:creationId xmlns:a16="http://schemas.microsoft.com/office/drawing/2014/main" id="{477803EA-F0D1-46BB-9705-1F012C02456C}"/>
                </a:ext>
              </a:extLst>
            </p:cNvPr>
            <p:cNvSpPr>
              <a:spLocks noChangeShapeType="1"/>
            </p:cNvSpPr>
            <p:nvPr/>
          </p:nvSpPr>
          <p:spPr bwMode="auto">
            <a:xfrm flipV="1">
              <a:off x="15332274" y="13997560"/>
              <a:ext cx="0" cy="2770188"/>
            </a:xfrm>
            <a:prstGeom prst="line">
              <a:avLst/>
            </a:prstGeom>
            <a:noFill/>
            <a:ln w="26988"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 name="Line 170">
              <a:extLst>
                <a:ext uri="{FF2B5EF4-FFF2-40B4-BE49-F238E27FC236}">
                  <a16:creationId xmlns:a16="http://schemas.microsoft.com/office/drawing/2014/main" id="{FEF6E808-0E44-48A6-891E-D8206096F87E}"/>
                </a:ext>
              </a:extLst>
            </p:cNvPr>
            <p:cNvSpPr>
              <a:spLocks noChangeShapeType="1"/>
            </p:cNvSpPr>
            <p:nvPr/>
          </p:nvSpPr>
          <p:spPr bwMode="auto">
            <a:xfrm>
              <a:off x="10301487" y="16767748"/>
              <a:ext cx="1333817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 name="Line 173">
              <a:extLst>
                <a:ext uri="{FF2B5EF4-FFF2-40B4-BE49-F238E27FC236}">
                  <a16:creationId xmlns:a16="http://schemas.microsoft.com/office/drawing/2014/main" id="{33ADA46C-8842-4A04-8231-7C978EADFC4C}"/>
                </a:ext>
              </a:extLst>
            </p:cNvPr>
            <p:cNvSpPr>
              <a:spLocks noChangeShapeType="1"/>
            </p:cNvSpPr>
            <p:nvPr/>
          </p:nvSpPr>
          <p:spPr bwMode="auto">
            <a:xfrm flipV="1">
              <a:off x="10301487" y="16534385"/>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28" name="Line 174">
              <a:extLst>
                <a:ext uri="{FF2B5EF4-FFF2-40B4-BE49-F238E27FC236}">
                  <a16:creationId xmlns:a16="http://schemas.microsoft.com/office/drawing/2014/main" id="{2E7409A7-4C0C-4779-8354-D9A8FD29BBE8}"/>
                </a:ext>
              </a:extLst>
            </p:cNvPr>
            <p:cNvSpPr>
              <a:spLocks noChangeShapeType="1"/>
            </p:cNvSpPr>
            <p:nvPr/>
          </p:nvSpPr>
          <p:spPr bwMode="auto">
            <a:xfrm flipV="1">
              <a:off x="14255949" y="16534385"/>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9" name="Line 175">
              <a:extLst>
                <a:ext uri="{FF2B5EF4-FFF2-40B4-BE49-F238E27FC236}">
                  <a16:creationId xmlns:a16="http://schemas.microsoft.com/office/drawing/2014/main" id="{87D8A4BC-9E65-4DF1-8FEB-646ABF9930F3}"/>
                </a:ext>
              </a:extLst>
            </p:cNvPr>
            <p:cNvSpPr>
              <a:spLocks noChangeShapeType="1"/>
            </p:cNvSpPr>
            <p:nvPr/>
          </p:nvSpPr>
          <p:spPr bwMode="auto">
            <a:xfrm flipV="1">
              <a:off x="18211999" y="16534385"/>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30" name="Line 176">
              <a:extLst>
                <a:ext uri="{FF2B5EF4-FFF2-40B4-BE49-F238E27FC236}">
                  <a16:creationId xmlns:a16="http://schemas.microsoft.com/office/drawing/2014/main" id="{D3858316-136A-4CFF-84FC-6A1A6D5E7F40}"/>
                </a:ext>
              </a:extLst>
            </p:cNvPr>
            <p:cNvSpPr>
              <a:spLocks noChangeShapeType="1"/>
            </p:cNvSpPr>
            <p:nvPr/>
          </p:nvSpPr>
          <p:spPr bwMode="auto">
            <a:xfrm flipV="1">
              <a:off x="22168049" y="16534385"/>
              <a:ext cx="0" cy="233363"/>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31" name="Line 178">
              <a:extLst>
                <a:ext uri="{FF2B5EF4-FFF2-40B4-BE49-F238E27FC236}">
                  <a16:creationId xmlns:a16="http://schemas.microsoft.com/office/drawing/2014/main" id="{2B68AE1C-57D5-416D-BB60-F483D2CB2F86}"/>
                </a:ext>
              </a:extLst>
            </p:cNvPr>
            <p:cNvSpPr>
              <a:spLocks noChangeShapeType="1"/>
            </p:cNvSpPr>
            <p:nvPr/>
          </p:nvSpPr>
          <p:spPr bwMode="auto">
            <a:xfrm>
              <a:off x="10301487" y="13997560"/>
              <a:ext cx="0" cy="23495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32" name="Line 179">
              <a:extLst>
                <a:ext uri="{FF2B5EF4-FFF2-40B4-BE49-F238E27FC236}">
                  <a16:creationId xmlns:a16="http://schemas.microsoft.com/office/drawing/2014/main" id="{F89D69B5-0C3C-445D-B527-9A5174686D6A}"/>
                </a:ext>
              </a:extLst>
            </p:cNvPr>
            <p:cNvSpPr>
              <a:spLocks noChangeShapeType="1"/>
            </p:cNvSpPr>
            <p:nvPr/>
          </p:nvSpPr>
          <p:spPr bwMode="auto">
            <a:xfrm>
              <a:off x="14255949" y="13997560"/>
              <a:ext cx="0" cy="23495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33" name="Line 180">
              <a:extLst>
                <a:ext uri="{FF2B5EF4-FFF2-40B4-BE49-F238E27FC236}">
                  <a16:creationId xmlns:a16="http://schemas.microsoft.com/office/drawing/2014/main" id="{78ADB120-6981-45AF-88F3-2DFDD9E1F982}"/>
                </a:ext>
              </a:extLst>
            </p:cNvPr>
            <p:cNvSpPr>
              <a:spLocks noChangeShapeType="1"/>
            </p:cNvSpPr>
            <p:nvPr/>
          </p:nvSpPr>
          <p:spPr bwMode="auto">
            <a:xfrm>
              <a:off x="18211999" y="13997560"/>
              <a:ext cx="0" cy="23495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34" name="Line 181">
              <a:extLst>
                <a:ext uri="{FF2B5EF4-FFF2-40B4-BE49-F238E27FC236}">
                  <a16:creationId xmlns:a16="http://schemas.microsoft.com/office/drawing/2014/main" id="{29782BFA-B890-4D80-9DDB-AC438AA70CA6}"/>
                </a:ext>
              </a:extLst>
            </p:cNvPr>
            <p:cNvSpPr>
              <a:spLocks noChangeShapeType="1"/>
            </p:cNvSpPr>
            <p:nvPr/>
          </p:nvSpPr>
          <p:spPr bwMode="auto">
            <a:xfrm>
              <a:off x="22168049" y="13997560"/>
              <a:ext cx="0" cy="23495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35" name="Rectangle 183">
              <a:extLst>
                <a:ext uri="{FF2B5EF4-FFF2-40B4-BE49-F238E27FC236}">
                  <a16:creationId xmlns:a16="http://schemas.microsoft.com/office/drawing/2014/main" id="{2866097D-6583-4CA9-B680-4D02BC4221D7}"/>
                </a:ext>
              </a:extLst>
            </p:cNvPr>
            <p:cNvSpPr>
              <a:spLocks noChangeArrowheads="1"/>
            </p:cNvSpPr>
            <p:nvPr/>
          </p:nvSpPr>
          <p:spPr bwMode="auto">
            <a:xfrm>
              <a:off x="10016799" y="16866174"/>
              <a:ext cx="584946"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Arial" panose="020B0604020202020204" pitchFamily="34" charset="0"/>
                </a:rPr>
                <a:t>100</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36" name="Rectangle 184">
              <a:extLst>
                <a:ext uri="{FF2B5EF4-FFF2-40B4-BE49-F238E27FC236}">
                  <a16:creationId xmlns:a16="http://schemas.microsoft.com/office/drawing/2014/main" id="{5C4A3B81-68E5-40E0-BFE5-C9D6A1313ED7}"/>
                </a:ext>
              </a:extLst>
            </p:cNvPr>
            <p:cNvSpPr>
              <a:spLocks noChangeArrowheads="1"/>
            </p:cNvSpPr>
            <p:nvPr/>
          </p:nvSpPr>
          <p:spPr bwMode="auto">
            <a:xfrm>
              <a:off x="13977611" y="16866174"/>
              <a:ext cx="584946"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Arial" panose="020B0604020202020204" pitchFamily="34" charset="0"/>
                </a:rPr>
                <a:t>150</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7" name="Rectangle 185">
              <a:extLst>
                <a:ext uri="{FF2B5EF4-FFF2-40B4-BE49-F238E27FC236}">
                  <a16:creationId xmlns:a16="http://schemas.microsoft.com/office/drawing/2014/main" id="{09E63528-25D5-470F-B4FC-1B7E854BF4BA}"/>
                </a:ext>
              </a:extLst>
            </p:cNvPr>
            <p:cNvSpPr>
              <a:spLocks noChangeArrowheads="1"/>
            </p:cNvSpPr>
            <p:nvPr/>
          </p:nvSpPr>
          <p:spPr bwMode="auto">
            <a:xfrm>
              <a:off x="17922548" y="16866174"/>
              <a:ext cx="584946"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Arial" panose="020B0604020202020204" pitchFamily="34" charset="0"/>
                </a:rPr>
                <a:t>200</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186">
              <a:extLst>
                <a:ext uri="{FF2B5EF4-FFF2-40B4-BE49-F238E27FC236}">
                  <a16:creationId xmlns:a16="http://schemas.microsoft.com/office/drawing/2014/main" id="{3B4869C1-F14B-4C5F-ADE6-E4EF71CC961C}"/>
                </a:ext>
              </a:extLst>
            </p:cNvPr>
            <p:cNvSpPr>
              <a:spLocks noChangeArrowheads="1"/>
            </p:cNvSpPr>
            <p:nvPr/>
          </p:nvSpPr>
          <p:spPr bwMode="auto">
            <a:xfrm>
              <a:off x="21867484" y="16866174"/>
              <a:ext cx="584946"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250</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
          <p:nvSpPr>
            <p:cNvPr id="39" name="Line 83">
              <a:extLst>
                <a:ext uri="{FF2B5EF4-FFF2-40B4-BE49-F238E27FC236}">
                  <a16:creationId xmlns:a16="http://schemas.microsoft.com/office/drawing/2014/main" id="{804F28EC-3C2A-43F2-ACC1-8C9A9500BE20}"/>
                </a:ext>
              </a:extLst>
            </p:cNvPr>
            <p:cNvSpPr>
              <a:spLocks noChangeShapeType="1"/>
            </p:cNvSpPr>
            <p:nvPr/>
          </p:nvSpPr>
          <p:spPr bwMode="auto">
            <a:xfrm flipV="1">
              <a:off x="10330613" y="10818813"/>
              <a:ext cx="0" cy="2768600"/>
            </a:xfrm>
            <a:prstGeom prst="line">
              <a:avLst/>
            </a:prstGeom>
            <a:noFill/>
            <a:ln w="26988" cap="flat">
              <a:solidFill>
                <a:srgbClr val="CCCC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0" name="Line 84">
              <a:extLst>
                <a:ext uri="{FF2B5EF4-FFF2-40B4-BE49-F238E27FC236}">
                  <a16:creationId xmlns:a16="http://schemas.microsoft.com/office/drawing/2014/main" id="{73FA965C-A2D2-44DD-BA15-DBDF5EA90982}"/>
                </a:ext>
              </a:extLst>
            </p:cNvPr>
            <p:cNvSpPr>
              <a:spLocks noChangeShapeType="1"/>
            </p:cNvSpPr>
            <p:nvPr/>
          </p:nvSpPr>
          <p:spPr bwMode="auto">
            <a:xfrm flipV="1">
              <a:off x="10370301" y="10818813"/>
              <a:ext cx="0" cy="2768600"/>
            </a:xfrm>
            <a:prstGeom prst="line">
              <a:avLst/>
            </a:prstGeom>
            <a:noFill/>
            <a:ln w="26988" cap="flat">
              <a:solidFill>
                <a:srgbClr val="8080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1" name="Line 114">
              <a:extLst>
                <a:ext uri="{FF2B5EF4-FFF2-40B4-BE49-F238E27FC236}">
                  <a16:creationId xmlns:a16="http://schemas.microsoft.com/office/drawing/2014/main" id="{CD40935F-48F9-48CC-A8BE-26BE700F4200}"/>
                </a:ext>
              </a:extLst>
            </p:cNvPr>
            <p:cNvSpPr>
              <a:spLocks noChangeShapeType="1"/>
            </p:cNvSpPr>
            <p:nvPr/>
          </p:nvSpPr>
          <p:spPr bwMode="auto">
            <a:xfrm flipV="1">
              <a:off x="10332201" y="10818813"/>
              <a:ext cx="0" cy="276860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2" name="Line 116">
              <a:extLst>
                <a:ext uri="{FF2B5EF4-FFF2-40B4-BE49-F238E27FC236}">
                  <a16:creationId xmlns:a16="http://schemas.microsoft.com/office/drawing/2014/main" id="{5D47C405-0EA7-40B3-8491-E3D37CC4D9AF}"/>
                </a:ext>
              </a:extLst>
            </p:cNvPr>
            <p:cNvSpPr>
              <a:spLocks noChangeShapeType="1"/>
            </p:cNvSpPr>
            <p:nvPr/>
          </p:nvSpPr>
          <p:spPr bwMode="auto">
            <a:xfrm>
              <a:off x="10332201" y="13052425"/>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3" name="Line 117">
              <a:extLst>
                <a:ext uri="{FF2B5EF4-FFF2-40B4-BE49-F238E27FC236}">
                  <a16:creationId xmlns:a16="http://schemas.microsoft.com/office/drawing/2014/main" id="{81C592EB-818A-43CC-8F87-F4EDD4B76611}"/>
                </a:ext>
              </a:extLst>
            </p:cNvPr>
            <p:cNvSpPr>
              <a:spLocks noChangeShapeType="1"/>
            </p:cNvSpPr>
            <p:nvPr/>
          </p:nvSpPr>
          <p:spPr bwMode="auto">
            <a:xfrm>
              <a:off x="10332201" y="12495213"/>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4" name="Line 118">
              <a:extLst>
                <a:ext uri="{FF2B5EF4-FFF2-40B4-BE49-F238E27FC236}">
                  <a16:creationId xmlns:a16="http://schemas.microsoft.com/office/drawing/2014/main" id="{6913A656-C55D-49C9-953A-5E240F7F428B}"/>
                </a:ext>
              </a:extLst>
            </p:cNvPr>
            <p:cNvSpPr>
              <a:spLocks noChangeShapeType="1"/>
            </p:cNvSpPr>
            <p:nvPr/>
          </p:nvSpPr>
          <p:spPr bwMode="auto">
            <a:xfrm>
              <a:off x="10332201" y="11939588"/>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5" name="Line 119">
              <a:extLst>
                <a:ext uri="{FF2B5EF4-FFF2-40B4-BE49-F238E27FC236}">
                  <a16:creationId xmlns:a16="http://schemas.microsoft.com/office/drawing/2014/main" id="{DE919BDE-22E4-4685-931C-A066C21C6009}"/>
                </a:ext>
              </a:extLst>
            </p:cNvPr>
            <p:cNvSpPr>
              <a:spLocks noChangeShapeType="1"/>
            </p:cNvSpPr>
            <p:nvPr/>
          </p:nvSpPr>
          <p:spPr bwMode="auto">
            <a:xfrm>
              <a:off x="10332201" y="11382375"/>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6" name="Line 120">
              <a:extLst>
                <a:ext uri="{FF2B5EF4-FFF2-40B4-BE49-F238E27FC236}">
                  <a16:creationId xmlns:a16="http://schemas.microsoft.com/office/drawing/2014/main" id="{D4CFDC00-4E2C-4D48-A894-20862C7012FF}"/>
                </a:ext>
              </a:extLst>
            </p:cNvPr>
            <p:cNvSpPr>
              <a:spLocks noChangeShapeType="1"/>
            </p:cNvSpPr>
            <p:nvPr/>
          </p:nvSpPr>
          <p:spPr bwMode="auto">
            <a:xfrm>
              <a:off x="10332201" y="10825163"/>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47" name="Rectangle 126">
              <a:extLst>
                <a:ext uri="{FF2B5EF4-FFF2-40B4-BE49-F238E27FC236}">
                  <a16:creationId xmlns:a16="http://schemas.microsoft.com/office/drawing/2014/main" id="{7394F7F1-72FD-473A-968D-83A73AF8529B}"/>
                </a:ext>
              </a:extLst>
            </p:cNvPr>
            <p:cNvSpPr>
              <a:spLocks noChangeArrowheads="1"/>
            </p:cNvSpPr>
            <p:nvPr/>
          </p:nvSpPr>
          <p:spPr bwMode="auto">
            <a:xfrm>
              <a:off x="9841154" y="12844083"/>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20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48" name="Rectangle 127">
              <a:extLst>
                <a:ext uri="{FF2B5EF4-FFF2-40B4-BE49-F238E27FC236}">
                  <a16:creationId xmlns:a16="http://schemas.microsoft.com/office/drawing/2014/main" id="{12DA972B-E7CA-4B38-B16B-F37A70A15543}"/>
                </a:ext>
              </a:extLst>
            </p:cNvPr>
            <p:cNvSpPr>
              <a:spLocks noChangeArrowheads="1"/>
            </p:cNvSpPr>
            <p:nvPr/>
          </p:nvSpPr>
          <p:spPr bwMode="auto">
            <a:xfrm>
              <a:off x="9841154" y="12301157"/>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40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49" name="Rectangle 128">
              <a:extLst>
                <a:ext uri="{FF2B5EF4-FFF2-40B4-BE49-F238E27FC236}">
                  <a16:creationId xmlns:a16="http://schemas.microsoft.com/office/drawing/2014/main" id="{1D5F685E-B66E-4E93-A886-849D25E92A19}"/>
                </a:ext>
              </a:extLst>
            </p:cNvPr>
            <p:cNvSpPr>
              <a:spLocks noChangeArrowheads="1"/>
            </p:cNvSpPr>
            <p:nvPr/>
          </p:nvSpPr>
          <p:spPr bwMode="auto">
            <a:xfrm>
              <a:off x="9841154" y="11740769"/>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60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50" name="Rectangle 129">
              <a:extLst>
                <a:ext uri="{FF2B5EF4-FFF2-40B4-BE49-F238E27FC236}">
                  <a16:creationId xmlns:a16="http://schemas.microsoft.com/office/drawing/2014/main" id="{602DE5BE-A26A-429E-81D4-EEBE00748F74}"/>
                </a:ext>
              </a:extLst>
            </p:cNvPr>
            <p:cNvSpPr>
              <a:spLocks noChangeArrowheads="1"/>
            </p:cNvSpPr>
            <p:nvPr/>
          </p:nvSpPr>
          <p:spPr bwMode="auto">
            <a:xfrm>
              <a:off x="9841154" y="11180383"/>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80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51" name="Rectangle 130">
              <a:extLst>
                <a:ext uri="{FF2B5EF4-FFF2-40B4-BE49-F238E27FC236}">
                  <a16:creationId xmlns:a16="http://schemas.microsoft.com/office/drawing/2014/main" id="{9C4DD796-397F-48EB-A7FD-CBD09BB39194}"/>
                </a:ext>
              </a:extLst>
            </p:cNvPr>
            <p:cNvSpPr>
              <a:spLocks noChangeArrowheads="1"/>
            </p:cNvSpPr>
            <p:nvPr/>
          </p:nvSpPr>
          <p:spPr bwMode="auto">
            <a:xfrm>
              <a:off x="9696693" y="10619995"/>
              <a:ext cx="584946"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Arial" panose="020B0604020202020204" pitchFamily="34" charset="0"/>
                </a:rPr>
                <a:t>100</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2" name="Rectangle 131">
              <a:extLst>
                <a:ext uri="{FF2B5EF4-FFF2-40B4-BE49-F238E27FC236}">
                  <a16:creationId xmlns:a16="http://schemas.microsoft.com/office/drawing/2014/main" id="{15A5B569-83DB-430F-8412-12CD805368C9}"/>
                </a:ext>
              </a:extLst>
            </p:cNvPr>
            <p:cNvSpPr>
              <a:spLocks noChangeArrowheads="1"/>
            </p:cNvSpPr>
            <p:nvPr/>
          </p:nvSpPr>
          <p:spPr bwMode="auto">
            <a:xfrm rot="16200000">
              <a:off x="9564958" y="12003998"/>
              <a:ext cx="111"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3" name="Rectangle 132">
              <a:extLst>
                <a:ext uri="{FF2B5EF4-FFF2-40B4-BE49-F238E27FC236}">
                  <a16:creationId xmlns:a16="http://schemas.microsoft.com/office/drawing/2014/main" id="{93986AEA-E59C-4B7E-A5C4-A446B2C399DB}"/>
                </a:ext>
              </a:extLst>
            </p:cNvPr>
            <p:cNvSpPr>
              <a:spLocks noChangeArrowheads="1"/>
            </p:cNvSpPr>
            <p:nvPr/>
          </p:nvSpPr>
          <p:spPr bwMode="auto">
            <a:xfrm rot="16200000">
              <a:off x="9350808" y="11826824"/>
              <a:ext cx="428410"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62626"/>
                  </a:solidFill>
                </a:rPr>
                <a:t>Hz</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4" name="Line 156">
              <a:extLst>
                <a:ext uri="{FF2B5EF4-FFF2-40B4-BE49-F238E27FC236}">
                  <a16:creationId xmlns:a16="http://schemas.microsoft.com/office/drawing/2014/main" id="{9874CC92-8111-4979-9F76-7CD65C09DEFC}"/>
                </a:ext>
              </a:extLst>
            </p:cNvPr>
            <p:cNvSpPr>
              <a:spLocks noChangeShapeType="1"/>
            </p:cNvSpPr>
            <p:nvPr/>
          </p:nvSpPr>
          <p:spPr bwMode="auto">
            <a:xfrm flipV="1">
              <a:off x="10330613" y="13997560"/>
              <a:ext cx="0" cy="2770188"/>
            </a:xfrm>
            <a:prstGeom prst="line">
              <a:avLst/>
            </a:prstGeom>
            <a:noFill/>
            <a:ln w="26988" cap="flat">
              <a:solidFill>
                <a:srgbClr val="CCCC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55" name="Line 157">
              <a:extLst>
                <a:ext uri="{FF2B5EF4-FFF2-40B4-BE49-F238E27FC236}">
                  <a16:creationId xmlns:a16="http://schemas.microsoft.com/office/drawing/2014/main" id="{334FD696-8124-4BBC-840D-2554BF2C6271}"/>
                </a:ext>
              </a:extLst>
            </p:cNvPr>
            <p:cNvSpPr>
              <a:spLocks noChangeShapeType="1"/>
            </p:cNvSpPr>
            <p:nvPr/>
          </p:nvSpPr>
          <p:spPr bwMode="auto">
            <a:xfrm flipV="1">
              <a:off x="10370301" y="13997560"/>
              <a:ext cx="0" cy="2770188"/>
            </a:xfrm>
            <a:prstGeom prst="line">
              <a:avLst/>
            </a:prstGeom>
            <a:noFill/>
            <a:ln w="26988" cap="flat">
              <a:solidFill>
                <a:srgbClr val="8080C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56" name="Line 187">
              <a:extLst>
                <a:ext uri="{FF2B5EF4-FFF2-40B4-BE49-F238E27FC236}">
                  <a16:creationId xmlns:a16="http://schemas.microsoft.com/office/drawing/2014/main" id="{177F7023-85D1-40BE-9846-902B2C22DC49}"/>
                </a:ext>
              </a:extLst>
            </p:cNvPr>
            <p:cNvSpPr>
              <a:spLocks noChangeShapeType="1"/>
            </p:cNvSpPr>
            <p:nvPr/>
          </p:nvSpPr>
          <p:spPr bwMode="auto">
            <a:xfrm flipV="1">
              <a:off x="10332201" y="13997560"/>
              <a:ext cx="0" cy="2770188"/>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57" name="Line 189">
              <a:extLst>
                <a:ext uri="{FF2B5EF4-FFF2-40B4-BE49-F238E27FC236}">
                  <a16:creationId xmlns:a16="http://schemas.microsoft.com/office/drawing/2014/main" id="{F1851DDB-21E6-4F0F-95F5-BBA060A9600F}"/>
                </a:ext>
              </a:extLst>
            </p:cNvPr>
            <p:cNvSpPr>
              <a:spLocks noChangeShapeType="1"/>
            </p:cNvSpPr>
            <p:nvPr/>
          </p:nvSpPr>
          <p:spPr bwMode="auto">
            <a:xfrm>
              <a:off x="10332201" y="16231173"/>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58" name="Line 190">
              <a:extLst>
                <a:ext uri="{FF2B5EF4-FFF2-40B4-BE49-F238E27FC236}">
                  <a16:creationId xmlns:a16="http://schemas.microsoft.com/office/drawing/2014/main" id="{9486CD1D-7DD2-44E1-8146-DFEDD22CAFF7}"/>
                </a:ext>
              </a:extLst>
            </p:cNvPr>
            <p:cNvSpPr>
              <a:spLocks noChangeShapeType="1"/>
            </p:cNvSpPr>
            <p:nvPr/>
          </p:nvSpPr>
          <p:spPr bwMode="auto">
            <a:xfrm>
              <a:off x="10332201" y="15675548"/>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59" name="Line 191">
              <a:extLst>
                <a:ext uri="{FF2B5EF4-FFF2-40B4-BE49-F238E27FC236}">
                  <a16:creationId xmlns:a16="http://schemas.microsoft.com/office/drawing/2014/main" id="{FEC15A42-59AD-41CE-B2D4-D36669184013}"/>
                </a:ext>
              </a:extLst>
            </p:cNvPr>
            <p:cNvSpPr>
              <a:spLocks noChangeShapeType="1"/>
            </p:cNvSpPr>
            <p:nvPr/>
          </p:nvSpPr>
          <p:spPr bwMode="auto">
            <a:xfrm>
              <a:off x="10332201" y="15118335"/>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60" name="Line 192">
              <a:extLst>
                <a:ext uri="{FF2B5EF4-FFF2-40B4-BE49-F238E27FC236}">
                  <a16:creationId xmlns:a16="http://schemas.microsoft.com/office/drawing/2014/main" id="{C680D161-1951-41EF-BE9E-7C6B20A0ACE9}"/>
                </a:ext>
              </a:extLst>
            </p:cNvPr>
            <p:cNvSpPr>
              <a:spLocks noChangeShapeType="1"/>
            </p:cNvSpPr>
            <p:nvPr/>
          </p:nvSpPr>
          <p:spPr bwMode="auto">
            <a:xfrm>
              <a:off x="10332201" y="14562710"/>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61" name="Line 193">
              <a:extLst>
                <a:ext uri="{FF2B5EF4-FFF2-40B4-BE49-F238E27FC236}">
                  <a16:creationId xmlns:a16="http://schemas.microsoft.com/office/drawing/2014/main" id="{AA86C0F0-211C-43E3-88E5-8FC20862BF3C}"/>
                </a:ext>
              </a:extLst>
            </p:cNvPr>
            <p:cNvSpPr>
              <a:spLocks noChangeShapeType="1"/>
            </p:cNvSpPr>
            <p:nvPr/>
          </p:nvSpPr>
          <p:spPr bwMode="auto">
            <a:xfrm>
              <a:off x="10332201" y="14005498"/>
              <a:ext cx="227013"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sp>
          <p:nvSpPr>
            <p:cNvPr id="62" name="Rectangle 199">
              <a:extLst>
                <a:ext uri="{FF2B5EF4-FFF2-40B4-BE49-F238E27FC236}">
                  <a16:creationId xmlns:a16="http://schemas.microsoft.com/office/drawing/2014/main" id="{0198A283-CF02-4AFB-8169-3206F28701DE}"/>
                </a:ext>
              </a:extLst>
            </p:cNvPr>
            <p:cNvSpPr>
              <a:spLocks noChangeArrowheads="1"/>
            </p:cNvSpPr>
            <p:nvPr/>
          </p:nvSpPr>
          <p:spPr bwMode="auto">
            <a:xfrm>
              <a:off x="9841154" y="16024417"/>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62626"/>
                  </a:solidFill>
                  <a:effectLst/>
                  <a:latin typeface="Arial" panose="020B0604020202020204" pitchFamily="34" charset="0"/>
                </a:rPr>
                <a:t>20</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3" name="Rectangle 200">
              <a:extLst>
                <a:ext uri="{FF2B5EF4-FFF2-40B4-BE49-F238E27FC236}">
                  <a16:creationId xmlns:a16="http://schemas.microsoft.com/office/drawing/2014/main" id="{E67D180C-9526-4BED-A8A6-6C235AB5549C}"/>
                </a:ext>
              </a:extLst>
            </p:cNvPr>
            <p:cNvSpPr>
              <a:spLocks noChangeArrowheads="1"/>
            </p:cNvSpPr>
            <p:nvPr/>
          </p:nvSpPr>
          <p:spPr bwMode="auto">
            <a:xfrm>
              <a:off x="9841154" y="15479905"/>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40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64" name="Rectangle 201">
              <a:extLst>
                <a:ext uri="{FF2B5EF4-FFF2-40B4-BE49-F238E27FC236}">
                  <a16:creationId xmlns:a16="http://schemas.microsoft.com/office/drawing/2014/main" id="{A082A7CE-BA10-4F72-9CBD-1E10CE2AD0A0}"/>
                </a:ext>
              </a:extLst>
            </p:cNvPr>
            <p:cNvSpPr>
              <a:spLocks noChangeArrowheads="1"/>
            </p:cNvSpPr>
            <p:nvPr/>
          </p:nvSpPr>
          <p:spPr bwMode="auto">
            <a:xfrm>
              <a:off x="9841154" y="14919517"/>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60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65" name="Rectangle 202">
              <a:extLst>
                <a:ext uri="{FF2B5EF4-FFF2-40B4-BE49-F238E27FC236}">
                  <a16:creationId xmlns:a16="http://schemas.microsoft.com/office/drawing/2014/main" id="{A0936F34-0124-4086-8546-338165578E64}"/>
                </a:ext>
              </a:extLst>
            </p:cNvPr>
            <p:cNvSpPr>
              <a:spLocks noChangeArrowheads="1"/>
            </p:cNvSpPr>
            <p:nvPr/>
          </p:nvSpPr>
          <p:spPr bwMode="auto">
            <a:xfrm>
              <a:off x="9841154" y="14359129"/>
              <a:ext cx="389963"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80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66" name="Rectangle 203">
              <a:extLst>
                <a:ext uri="{FF2B5EF4-FFF2-40B4-BE49-F238E27FC236}">
                  <a16:creationId xmlns:a16="http://schemas.microsoft.com/office/drawing/2014/main" id="{CAC6AF64-A762-47E8-B3BD-D7F856F0D2AE}"/>
                </a:ext>
              </a:extLst>
            </p:cNvPr>
            <p:cNvSpPr>
              <a:spLocks noChangeArrowheads="1"/>
            </p:cNvSpPr>
            <p:nvPr/>
          </p:nvSpPr>
          <p:spPr bwMode="auto">
            <a:xfrm>
              <a:off x="9696693" y="13798743"/>
              <a:ext cx="584946"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262626"/>
                  </a:solidFill>
                  <a:effectLst/>
                  <a:latin typeface="Arial" panose="020B0604020202020204" pitchFamily="34" charset="0"/>
                </a:rPr>
                <a:t>100</a:t>
              </a: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67" name="Rectangle 204">
              <a:extLst>
                <a:ext uri="{FF2B5EF4-FFF2-40B4-BE49-F238E27FC236}">
                  <a16:creationId xmlns:a16="http://schemas.microsoft.com/office/drawing/2014/main" id="{23B992DB-D4AA-4D31-B17D-96BA6C7695D4}"/>
                </a:ext>
              </a:extLst>
            </p:cNvPr>
            <p:cNvSpPr>
              <a:spLocks noChangeArrowheads="1"/>
            </p:cNvSpPr>
            <p:nvPr/>
          </p:nvSpPr>
          <p:spPr bwMode="auto">
            <a:xfrm rot="16200000">
              <a:off x="9564958" y="15182746"/>
              <a:ext cx="111"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8" name="Rectangle 206">
              <a:extLst>
                <a:ext uri="{FF2B5EF4-FFF2-40B4-BE49-F238E27FC236}">
                  <a16:creationId xmlns:a16="http://schemas.microsoft.com/office/drawing/2014/main" id="{8CD7A67C-933D-4BE9-83BA-EC844582D62D}"/>
                </a:ext>
              </a:extLst>
            </p:cNvPr>
            <p:cNvSpPr>
              <a:spLocks noChangeArrowheads="1"/>
            </p:cNvSpPr>
            <p:nvPr/>
          </p:nvSpPr>
          <p:spPr bwMode="auto">
            <a:xfrm rot="16200000">
              <a:off x="9350808" y="15007158"/>
              <a:ext cx="428410" cy="42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62626"/>
                  </a:solidFill>
                </a:rPr>
                <a:t>Hz</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9" name="Line 133">
              <a:extLst>
                <a:ext uri="{FF2B5EF4-FFF2-40B4-BE49-F238E27FC236}">
                  <a16:creationId xmlns:a16="http://schemas.microsoft.com/office/drawing/2014/main" id="{B57571C9-3604-47A6-8C8D-95FD3E6C041E}"/>
                </a:ext>
              </a:extLst>
            </p:cNvPr>
            <p:cNvSpPr>
              <a:spLocks noChangeShapeType="1"/>
            </p:cNvSpPr>
            <p:nvPr/>
          </p:nvSpPr>
          <p:spPr bwMode="auto">
            <a:xfrm>
              <a:off x="23720628" y="13587413"/>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0" name="Line 134">
              <a:extLst>
                <a:ext uri="{FF2B5EF4-FFF2-40B4-BE49-F238E27FC236}">
                  <a16:creationId xmlns:a16="http://schemas.microsoft.com/office/drawing/2014/main" id="{6DBCBC5A-D3B8-41C9-8371-DFC016F3C24E}"/>
                </a:ext>
              </a:extLst>
            </p:cNvPr>
            <p:cNvSpPr>
              <a:spLocks noChangeShapeType="1"/>
            </p:cNvSpPr>
            <p:nvPr/>
          </p:nvSpPr>
          <p:spPr bwMode="auto">
            <a:xfrm>
              <a:off x="23720628" y="10818813"/>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1" name="Line 135">
              <a:extLst>
                <a:ext uri="{FF2B5EF4-FFF2-40B4-BE49-F238E27FC236}">
                  <a16:creationId xmlns:a16="http://schemas.microsoft.com/office/drawing/2014/main" id="{57FDD0A7-28C4-4CD9-9DC2-CD82A9232146}"/>
                </a:ext>
              </a:extLst>
            </p:cNvPr>
            <p:cNvSpPr>
              <a:spLocks noChangeShapeType="1"/>
            </p:cNvSpPr>
            <p:nvPr/>
          </p:nvSpPr>
          <p:spPr bwMode="auto">
            <a:xfrm flipV="1">
              <a:off x="23720628" y="10818813"/>
              <a:ext cx="0" cy="276860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2" name="Line 136">
              <a:extLst>
                <a:ext uri="{FF2B5EF4-FFF2-40B4-BE49-F238E27FC236}">
                  <a16:creationId xmlns:a16="http://schemas.microsoft.com/office/drawing/2014/main" id="{47899003-DFB4-4130-8ECD-4CFD92C97D99}"/>
                </a:ext>
              </a:extLst>
            </p:cNvPr>
            <p:cNvSpPr>
              <a:spLocks noChangeShapeType="1"/>
            </p:cNvSpPr>
            <p:nvPr/>
          </p:nvSpPr>
          <p:spPr bwMode="auto">
            <a:xfrm flipV="1">
              <a:off x="23915803" y="10818813"/>
              <a:ext cx="0" cy="276860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pic>
          <p:nvPicPr>
            <p:cNvPr id="73" name="Picture 137">
              <a:extLst>
                <a:ext uri="{FF2B5EF4-FFF2-40B4-BE49-F238E27FC236}">
                  <a16:creationId xmlns:a16="http://schemas.microsoft.com/office/drawing/2014/main" id="{4E494DC9-F514-4ADF-B4C8-23864E72C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0628" y="10818813"/>
              <a:ext cx="195175"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Line 138">
              <a:extLst>
                <a:ext uri="{FF2B5EF4-FFF2-40B4-BE49-F238E27FC236}">
                  <a16:creationId xmlns:a16="http://schemas.microsoft.com/office/drawing/2014/main" id="{A024EDCA-1522-41DB-9B16-4209AE8D36A5}"/>
                </a:ext>
              </a:extLst>
            </p:cNvPr>
            <p:cNvSpPr>
              <a:spLocks noChangeShapeType="1"/>
            </p:cNvSpPr>
            <p:nvPr/>
          </p:nvSpPr>
          <p:spPr bwMode="auto">
            <a:xfrm flipV="1">
              <a:off x="23915803" y="10818813"/>
              <a:ext cx="0" cy="276860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5" name="Line 139">
              <a:extLst>
                <a:ext uri="{FF2B5EF4-FFF2-40B4-BE49-F238E27FC236}">
                  <a16:creationId xmlns:a16="http://schemas.microsoft.com/office/drawing/2014/main" id="{28CA46CB-3082-4456-8E98-7D537E7E504E}"/>
                </a:ext>
              </a:extLst>
            </p:cNvPr>
            <p:cNvSpPr>
              <a:spLocks noChangeShapeType="1"/>
            </p:cNvSpPr>
            <p:nvPr/>
          </p:nvSpPr>
          <p:spPr bwMode="auto">
            <a:xfrm flipH="1">
              <a:off x="23903605" y="13315950"/>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6" name="Line 140">
              <a:extLst>
                <a:ext uri="{FF2B5EF4-FFF2-40B4-BE49-F238E27FC236}">
                  <a16:creationId xmlns:a16="http://schemas.microsoft.com/office/drawing/2014/main" id="{06B012B8-8963-4A15-BAF5-ACE4530DC858}"/>
                </a:ext>
              </a:extLst>
            </p:cNvPr>
            <p:cNvSpPr>
              <a:spLocks noChangeShapeType="1"/>
            </p:cNvSpPr>
            <p:nvPr/>
          </p:nvSpPr>
          <p:spPr bwMode="auto">
            <a:xfrm flipH="1">
              <a:off x="23903605" y="12814300"/>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7" name="Line 141">
              <a:extLst>
                <a:ext uri="{FF2B5EF4-FFF2-40B4-BE49-F238E27FC236}">
                  <a16:creationId xmlns:a16="http://schemas.microsoft.com/office/drawing/2014/main" id="{93F3620D-74FA-4ECC-8CB1-453F310A5982}"/>
                </a:ext>
              </a:extLst>
            </p:cNvPr>
            <p:cNvSpPr>
              <a:spLocks noChangeShapeType="1"/>
            </p:cNvSpPr>
            <p:nvPr/>
          </p:nvSpPr>
          <p:spPr bwMode="auto">
            <a:xfrm flipH="1">
              <a:off x="23903605" y="12314238"/>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8" name="Line 142">
              <a:extLst>
                <a:ext uri="{FF2B5EF4-FFF2-40B4-BE49-F238E27FC236}">
                  <a16:creationId xmlns:a16="http://schemas.microsoft.com/office/drawing/2014/main" id="{E6C7ADE9-3B0F-450E-BE67-AC001740F57C}"/>
                </a:ext>
              </a:extLst>
            </p:cNvPr>
            <p:cNvSpPr>
              <a:spLocks noChangeShapeType="1"/>
            </p:cNvSpPr>
            <p:nvPr/>
          </p:nvSpPr>
          <p:spPr bwMode="auto">
            <a:xfrm flipH="1">
              <a:off x="23903605" y="11812588"/>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79" name="Line 143">
              <a:extLst>
                <a:ext uri="{FF2B5EF4-FFF2-40B4-BE49-F238E27FC236}">
                  <a16:creationId xmlns:a16="http://schemas.microsoft.com/office/drawing/2014/main" id="{BD64FF4E-D33A-4EDC-818C-EF60905EE511}"/>
                </a:ext>
              </a:extLst>
            </p:cNvPr>
            <p:cNvSpPr>
              <a:spLocks noChangeShapeType="1"/>
            </p:cNvSpPr>
            <p:nvPr/>
          </p:nvSpPr>
          <p:spPr bwMode="auto">
            <a:xfrm flipH="1">
              <a:off x="23903605" y="11312525"/>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80" name="Rectangle 144">
              <a:extLst>
                <a:ext uri="{FF2B5EF4-FFF2-40B4-BE49-F238E27FC236}">
                  <a16:creationId xmlns:a16="http://schemas.microsoft.com/office/drawing/2014/main" id="{CFDA5DA0-CB08-4FB1-962E-47EF69BC4B3B}"/>
                </a:ext>
              </a:extLst>
            </p:cNvPr>
            <p:cNvSpPr>
              <a:spLocks noChangeArrowheads="1"/>
            </p:cNvSpPr>
            <p:nvPr/>
          </p:nvSpPr>
          <p:spPr bwMode="auto">
            <a:xfrm>
              <a:off x="23958856" y="13192126"/>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28</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81" name="Rectangle 145">
              <a:extLst>
                <a:ext uri="{FF2B5EF4-FFF2-40B4-BE49-F238E27FC236}">
                  <a16:creationId xmlns:a16="http://schemas.microsoft.com/office/drawing/2014/main" id="{47B471E6-619E-4019-8207-EB04E6B3D6C8}"/>
                </a:ext>
              </a:extLst>
            </p:cNvPr>
            <p:cNvSpPr>
              <a:spLocks noChangeArrowheads="1"/>
            </p:cNvSpPr>
            <p:nvPr/>
          </p:nvSpPr>
          <p:spPr bwMode="auto">
            <a:xfrm>
              <a:off x="23958856" y="12680951"/>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30</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82" name="Rectangle 146">
              <a:extLst>
                <a:ext uri="{FF2B5EF4-FFF2-40B4-BE49-F238E27FC236}">
                  <a16:creationId xmlns:a16="http://schemas.microsoft.com/office/drawing/2014/main" id="{F4243AC6-2517-4732-9757-62BF84CB698E}"/>
                </a:ext>
              </a:extLst>
            </p:cNvPr>
            <p:cNvSpPr>
              <a:spLocks noChangeArrowheads="1"/>
            </p:cNvSpPr>
            <p:nvPr/>
          </p:nvSpPr>
          <p:spPr bwMode="auto">
            <a:xfrm>
              <a:off x="23958856" y="12185650"/>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32</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83" name="Rectangle 147">
              <a:extLst>
                <a:ext uri="{FF2B5EF4-FFF2-40B4-BE49-F238E27FC236}">
                  <a16:creationId xmlns:a16="http://schemas.microsoft.com/office/drawing/2014/main" id="{57CBA8BB-62BC-46C1-BAA4-D3B0FA452BA0}"/>
                </a:ext>
              </a:extLst>
            </p:cNvPr>
            <p:cNvSpPr>
              <a:spLocks noChangeArrowheads="1"/>
            </p:cNvSpPr>
            <p:nvPr/>
          </p:nvSpPr>
          <p:spPr bwMode="auto">
            <a:xfrm>
              <a:off x="23958856" y="11676063"/>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34</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84" name="Rectangle 148">
              <a:extLst>
                <a:ext uri="{FF2B5EF4-FFF2-40B4-BE49-F238E27FC236}">
                  <a16:creationId xmlns:a16="http://schemas.microsoft.com/office/drawing/2014/main" id="{489649BD-AF0C-40BB-A27B-5BCC7E4A93C9}"/>
                </a:ext>
              </a:extLst>
            </p:cNvPr>
            <p:cNvSpPr>
              <a:spLocks noChangeArrowheads="1"/>
            </p:cNvSpPr>
            <p:nvPr/>
          </p:nvSpPr>
          <p:spPr bwMode="auto">
            <a:xfrm>
              <a:off x="23958856" y="11180763"/>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36</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85" name="Line 149">
              <a:extLst>
                <a:ext uri="{FF2B5EF4-FFF2-40B4-BE49-F238E27FC236}">
                  <a16:creationId xmlns:a16="http://schemas.microsoft.com/office/drawing/2014/main" id="{D041B317-C155-420D-9CC6-9B038583AF2B}"/>
                </a:ext>
              </a:extLst>
            </p:cNvPr>
            <p:cNvSpPr>
              <a:spLocks noChangeShapeType="1"/>
            </p:cNvSpPr>
            <p:nvPr/>
          </p:nvSpPr>
          <p:spPr bwMode="auto">
            <a:xfrm>
              <a:off x="23720628" y="10818813"/>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86" name="Line 150">
              <a:extLst>
                <a:ext uri="{FF2B5EF4-FFF2-40B4-BE49-F238E27FC236}">
                  <a16:creationId xmlns:a16="http://schemas.microsoft.com/office/drawing/2014/main" id="{D0A1C0F9-E2A8-45A4-B7C9-D0AC96CA8C7F}"/>
                </a:ext>
              </a:extLst>
            </p:cNvPr>
            <p:cNvSpPr>
              <a:spLocks noChangeShapeType="1"/>
            </p:cNvSpPr>
            <p:nvPr/>
          </p:nvSpPr>
          <p:spPr bwMode="auto">
            <a:xfrm>
              <a:off x="23720628" y="13587413"/>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87" name="Line 151">
              <a:extLst>
                <a:ext uri="{FF2B5EF4-FFF2-40B4-BE49-F238E27FC236}">
                  <a16:creationId xmlns:a16="http://schemas.microsoft.com/office/drawing/2014/main" id="{15F7515A-DB1F-49BA-B0F7-F889A5A80BE6}"/>
                </a:ext>
              </a:extLst>
            </p:cNvPr>
            <p:cNvSpPr>
              <a:spLocks noChangeShapeType="1"/>
            </p:cNvSpPr>
            <p:nvPr/>
          </p:nvSpPr>
          <p:spPr bwMode="auto">
            <a:xfrm flipV="1">
              <a:off x="23720628" y="10818813"/>
              <a:ext cx="0" cy="276860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88" name="Line 152">
              <a:extLst>
                <a:ext uri="{FF2B5EF4-FFF2-40B4-BE49-F238E27FC236}">
                  <a16:creationId xmlns:a16="http://schemas.microsoft.com/office/drawing/2014/main" id="{38FD8946-3310-487C-87CB-403EB9A8A8DE}"/>
                </a:ext>
              </a:extLst>
            </p:cNvPr>
            <p:cNvSpPr>
              <a:spLocks noChangeShapeType="1"/>
            </p:cNvSpPr>
            <p:nvPr/>
          </p:nvSpPr>
          <p:spPr bwMode="auto">
            <a:xfrm flipV="1">
              <a:off x="23915803" y="10818813"/>
              <a:ext cx="0" cy="276860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89" name="Line 207">
              <a:extLst>
                <a:ext uri="{FF2B5EF4-FFF2-40B4-BE49-F238E27FC236}">
                  <a16:creationId xmlns:a16="http://schemas.microsoft.com/office/drawing/2014/main" id="{2D9A527B-BD50-455B-8804-05264E2B51CA}"/>
                </a:ext>
              </a:extLst>
            </p:cNvPr>
            <p:cNvSpPr>
              <a:spLocks noChangeShapeType="1"/>
            </p:cNvSpPr>
            <p:nvPr/>
          </p:nvSpPr>
          <p:spPr bwMode="auto">
            <a:xfrm>
              <a:off x="23720628" y="16767748"/>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0" name="Line 208">
              <a:extLst>
                <a:ext uri="{FF2B5EF4-FFF2-40B4-BE49-F238E27FC236}">
                  <a16:creationId xmlns:a16="http://schemas.microsoft.com/office/drawing/2014/main" id="{FB277641-967B-4677-9304-82A887B67500}"/>
                </a:ext>
              </a:extLst>
            </p:cNvPr>
            <p:cNvSpPr>
              <a:spLocks noChangeShapeType="1"/>
            </p:cNvSpPr>
            <p:nvPr/>
          </p:nvSpPr>
          <p:spPr bwMode="auto">
            <a:xfrm>
              <a:off x="23720628" y="13997560"/>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1" name="Line 209">
              <a:extLst>
                <a:ext uri="{FF2B5EF4-FFF2-40B4-BE49-F238E27FC236}">
                  <a16:creationId xmlns:a16="http://schemas.microsoft.com/office/drawing/2014/main" id="{96F2607A-99C2-42AE-9122-2980A61F947C}"/>
                </a:ext>
              </a:extLst>
            </p:cNvPr>
            <p:cNvSpPr>
              <a:spLocks noChangeShapeType="1"/>
            </p:cNvSpPr>
            <p:nvPr/>
          </p:nvSpPr>
          <p:spPr bwMode="auto">
            <a:xfrm flipV="1">
              <a:off x="23720628" y="13997560"/>
              <a:ext cx="0" cy="2770188"/>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2" name="Line 210">
              <a:extLst>
                <a:ext uri="{FF2B5EF4-FFF2-40B4-BE49-F238E27FC236}">
                  <a16:creationId xmlns:a16="http://schemas.microsoft.com/office/drawing/2014/main" id="{7B9CEE3C-E931-4FA3-80EA-18768FF1B8CA}"/>
                </a:ext>
              </a:extLst>
            </p:cNvPr>
            <p:cNvSpPr>
              <a:spLocks noChangeShapeType="1"/>
            </p:cNvSpPr>
            <p:nvPr/>
          </p:nvSpPr>
          <p:spPr bwMode="auto">
            <a:xfrm flipV="1">
              <a:off x="23915804" y="13997560"/>
              <a:ext cx="0" cy="2770188"/>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pic>
          <p:nvPicPr>
            <p:cNvPr id="93" name="Picture 211">
              <a:extLst>
                <a:ext uri="{FF2B5EF4-FFF2-40B4-BE49-F238E27FC236}">
                  <a16:creationId xmlns:a16="http://schemas.microsoft.com/office/drawing/2014/main" id="{584E35D3-1A6E-4D35-9421-FA5C1598F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20628" y="13997560"/>
              <a:ext cx="195175"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Line 212">
              <a:extLst>
                <a:ext uri="{FF2B5EF4-FFF2-40B4-BE49-F238E27FC236}">
                  <a16:creationId xmlns:a16="http://schemas.microsoft.com/office/drawing/2014/main" id="{CA47EC62-89EC-4DB7-A5E9-E10E5FF6F055}"/>
                </a:ext>
              </a:extLst>
            </p:cNvPr>
            <p:cNvSpPr>
              <a:spLocks noChangeShapeType="1"/>
            </p:cNvSpPr>
            <p:nvPr/>
          </p:nvSpPr>
          <p:spPr bwMode="auto">
            <a:xfrm flipV="1">
              <a:off x="23915804" y="13997560"/>
              <a:ext cx="0" cy="2770188"/>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5" name="Line 213">
              <a:extLst>
                <a:ext uri="{FF2B5EF4-FFF2-40B4-BE49-F238E27FC236}">
                  <a16:creationId xmlns:a16="http://schemas.microsoft.com/office/drawing/2014/main" id="{9273D19A-72DE-42F0-91F9-20DEB6E89B72}"/>
                </a:ext>
              </a:extLst>
            </p:cNvPr>
            <p:cNvSpPr>
              <a:spLocks noChangeShapeType="1"/>
            </p:cNvSpPr>
            <p:nvPr/>
          </p:nvSpPr>
          <p:spPr bwMode="auto">
            <a:xfrm flipH="1">
              <a:off x="23903605" y="16461360"/>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6" name="Line 214">
              <a:extLst>
                <a:ext uri="{FF2B5EF4-FFF2-40B4-BE49-F238E27FC236}">
                  <a16:creationId xmlns:a16="http://schemas.microsoft.com/office/drawing/2014/main" id="{4227B18C-6786-4EBB-B343-6D03822CD77A}"/>
                </a:ext>
              </a:extLst>
            </p:cNvPr>
            <p:cNvSpPr>
              <a:spLocks noChangeShapeType="1"/>
            </p:cNvSpPr>
            <p:nvPr/>
          </p:nvSpPr>
          <p:spPr bwMode="auto">
            <a:xfrm flipH="1">
              <a:off x="23903605" y="15575535"/>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7" name="Line 215">
              <a:extLst>
                <a:ext uri="{FF2B5EF4-FFF2-40B4-BE49-F238E27FC236}">
                  <a16:creationId xmlns:a16="http://schemas.microsoft.com/office/drawing/2014/main" id="{E3436466-8F09-412A-B195-EF9EA25663CD}"/>
                </a:ext>
              </a:extLst>
            </p:cNvPr>
            <p:cNvSpPr>
              <a:spLocks noChangeShapeType="1"/>
            </p:cNvSpPr>
            <p:nvPr/>
          </p:nvSpPr>
          <p:spPr bwMode="auto">
            <a:xfrm flipH="1">
              <a:off x="23903605" y="14692885"/>
              <a:ext cx="12199"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98" name="Rectangle 216">
              <a:extLst>
                <a:ext uri="{FF2B5EF4-FFF2-40B4-BE49-F238E27FC236}">
                  <a16:creationId xmlns:a16="http://schemas.microsoft.com/office/drawing/2014/main" id="{9FF592A8-54A2-4AF1-B6EA-6EDECEC46374}"/>
                </a:ext>
              </a:extLst>
            </p:cNvPr>
            <p:cNvSpPr>
              <a:spLocks noChangeArrowheads="1"/>
            </p:cNvSpPr>
            <p:nvPr/>
          </p:nvSpPr>
          <p:spPr bwMode="auto">
            <a:xfrm>
              <a:off x="23958858" y="16321662"/>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25</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99" name="Rectangle 217">
              <a:extLst>
                <a:ext uri="{FF2B5EF4-FFF2-40B4-BE49-F238E27FC236}">
                  <a16:creationId xmlns:a16="http://schemas.microsoft.com/office/drawing/2014/main" id="{A075E116-0715-4141-8449-2A152FD096F5}"/>
                </a:ext>
              </a:extLst>
            </p:cNvPr>
            <p:cNvSpPr>
              <a:spLocks noChangeArrowheads="1"/>
            </p:cNvSpPr>
            <p:nvPr/>
          </p:nvSpPr>
          <p:spPr bwMode="auto">
            <a:xfrm>
              <a:off x="23958858" y="15448535"/>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62626"/>
                  </a:solidFill>
                  <a:effectLst/>
                  <a:latin typeface="Arial" panose="020B0604020202020204" pitchFamily="34" charset="0"/>
                </a:rPr>
                <a:t>30</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00" name="Rectangle 218">
              <a:extLst>
                <a:ext uri="{FF2B5EF4-FFF2-40B4-BE49-F238E27FC236}">
                  <a16:creationId xmlns:a16="http://schemas.microsoft.com/office/drawing/2014/main" id="{A4BFF7FB-478A-4019-9D0A-457BDDC6D343}"/>
                </a:ext>
              </a:extLst>
            </p:cNvPr>
            <p:cNvSpPr>
              <a:spLocks noChangeArrowheads="1"/>
            </p:cNvSpPr>
            <p:nvPr/>
          </p:nvSpPr>
          <p:spPr bwMode="auto">
            <a:xfrm>
              <a:off x="23958858" y="14557948"/>
              <a:ext cx="269129" cy="29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62626"/>
                  </a:solidFill>
                  <a:effectLst/>
                  <a:latin typeface="Arial" panose="020B0604020202020204" pitchFamily="34" charset="0"/>
                </a:rPr>
                <a:t>35</a:t>
              </a:r>
              <a:endParaRPr kumimoji="0" lang="en-US" altLang="en-US" sz="1100" b="0" i="0" u="none" strike="noStrike" cap="none" normalizeH="0" baseline="0">
                <a:ln>
                  <a:noFill/>
                </a:ln>
                <a:solidFill>
                  <a:schemeClr val="tx1"/>
                </a:solidFill>
                <a:effectLst/>
                <a:latin typeface="Arial" panose="020B0604020202020204" pitchFamily="34" charset="0"/>
              </a:endParaRPr>
            </a:p>
          </p:txBody>
        </p:sp>
        <p:sp>
          <p:nvSpPr>
            <p:cNvPr id="101" name="Line 219">
              <a:extLst>
                <a:ext uri="{FF2B5EF4-FFF2-40B4-BE49-F238E27FC236}">
                  <a16:creationId xmlns:a16="http://schemas.microsoft.com/office/drawing/2014/main" id="{E2153E80-B16D-4772-A8D4-8EF18D4CCEBC}"/>
                </a:ext>
              </a:extLst>
            </p:cNvPr>
            <p:cNvSpPr>
              <a:spLocks noChangeShapeType="1"/>
            </p:cNvSpPr>
            <p:nvPr/>
          </p:nvSpPr>
          <p:spPr bwMode="auto">
            <a:xfrm>
              <a:off x="23720628" y="13997560"/>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02" name="Line 220">
              <a:extLst>
                <a:ext uri="{FF2B5EF4-FFF2-40B4-BE49-F238E27FC236}">
                  <a16:creationId xmlns:a16="http://schemas.microsoft.com/office/drawing/2014/main" id="{BC42EE00-9183-469D-8897-E245A16945A0}"/>
                </a:ext>
              </a:extLst>
            </p:cNvPr>
            <p:cNvSpPr>
              <a:spLocks noChangeShapeType="1"/>
            </p:cNvSpPr>
            <p:nvPr/>
          </p:nvSpPr>
          <p:spPr bwMode="auto">
            <a:xfrm>
              <a:off x="23720628" y="16767748"/>
              <a:ext cx="195175" cy="0"/>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03" name="Line 221">
              <a:extLst>
                <a:ext uri="{FF2B5EF4-FFF2-40B4-BE49-F238E27FC236}">
                  <a16:creationId xmlns:a16="http://schemas.microsoft.com/office/drawing/2014/main" id="{5A0D98DE-07DD-4DC3-BBA4-77DCF200A807}"/>
                </a:ext>
              </a:extLst>
            </p:cNvPr>
            <p:cNvSpPr>
              <a:spLocks noChangeShapeType="1"/>
            </p:cNvSpPr>
            <p:nvPr/>
          </p:nvSpPr>
          <p:spPr bwMode="auto">
            <a:xfrm flipV="1">
              <a:off x="23720628" y="13997560"/>
              <a:ext cx="0" cy="2770188"/>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04" name="Line 222">
              <a:extLst>
                <a:ext uri="{FF2B5EF4-FFF2-40B4-BE49-F238E27FC236}">
                  <a16:creationId xmlns:a16="http://schemas.microsoft.com/office/drawing/2014/main" id="{DEDEEE41-3B99-4846-969B-859CAC44FC5A}"/>
                </a:ext>
              </a:extLst>
            </p:cNvPr>
            <p:cNvSpPr>
              <a:spLocks noChangeShapeType="1"/>
            </p:cNvSpPr>
            <p:nvPr/>
          </p:nvSpPr>
          <p:spPr bwMode="auto">
            <a:xfrm flipV="1">
              <a:off x="23915804" y="13997560"/>
              <a:ext cx="0" cy="2770188"/>
            </a:xfrm>
            <a:prstGeom prst="line">
              <a:avLst/>
            </a:prstGeom>
            <a:noFill/>
            <a:ln w="127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05" name="Arrow: Down 104">
              <a:extLst>
                <a:ext uri="{FF2B5EF4-FFF2-40B4-BE49-F238E27FC236}">
                  <a16:creationId xmlns:a16="http://schemas.microsoft.com/office/drawing/2014/main" id="{59A9BAA8-0FBC-44B1-A305-78352002A520}"/>
                </a:ext>
              </a:extLst>
            </p:cNvPr>
            <p:cNvSpPr/>
            <p:nvPr/>
          </p:nvSpPr>
          <p:spPr>
            <a:xfrm rot="18850862" flipV="1">
              <a:off x="10390835" y="16476303"/>
              <a:ext cx="499167" cy="387346"/>
            </a:xfrm>
            <a:prstGeom prst="downArrow">
              <a:avLst>
                <a:gd name="adj1" fmla="val 50000"/>
                <a:gd name="adj2" fmla="val 52506"/>
              </a:avLst>
            </a:prstGeom>
            <a:solidFill>
              <a:srgbClr val="00B050"/>
            </a:solidFill>
            <a:ln w="28575">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100"/>
            </a:p>
          </p:txBody>
        </p:sp>
        <p:sp>
          <p:nvSpPr>
            <p:cNvPr id="106" name="TextBox 105">
              <a:extLst>
                <a:ext uri="{FF2B5EF4-FFF2-40B4-BE49-F238E27FC236}">
                  <a16:creationId xmlns:a16="http://schemas.microsoft.com/office/drawing/2014/main" id="{6284510B-6CAB-48C0-85CE-EBF447E7EE16}"/>
                </a:ext>
              </a:extLst>
            </p:cNvPr>
            <p:cNvSpPr txBox="1"/>
            <p:nvPr/>
          </p:nvSpPr>
          <p:spPr>
            <a:xfrm>
              <a:off x="10732459" y="16690350"/>
              <a:ext cx="1544586" cy="632730"/>
            </a:xfrm>
            <a:prstGeom prst="rect">
              <a:avLst/>
            </a:prstGeom>
            <a:noFill/>
          </p:spPr>
          <p:txBody>
            <a:bodyPr wrap="none" rtlCol="0">
              <a:spAutoFit/>
            </a:bodyPr>
            <a:lstStyle/>
            <a:p>
              <a:r>
                <a:rPr lang="en-US" b="1" u="sng" dirty="0">
                  <a:solidFill>
                    <a:srgbClr val="0070C0"/>
                  </a:solidFill>
                </a:rPr>
                <a:t>L-DOPA</a:t>
              </a:r>
            </a:p>
          </p:txBody>
        </p:sp>
        <p:sp>
          <p:nvSpPr>
            <p:cNvPr id="107" name="TextBox 106">
              <a:extLst>
                <a:ext uri="{FF2B5EF4-FFF2-40B4-BE49-F238E27FC236}">
                  <a16:creationId xmlns:a16="http://schemas.microsoft.com/office/drawing/2014/main" id="{E366C296-FCA8-4EB1-B9DB-8E5AE4B766CD}"/>
                </a:ext>
              </a:extLst>
            </p:cNvPr>
            <p:cNvSpPr txBox="1"/>
            <p:nvPr/>
          </p:nvSpPr>
          <p:spPr>
            <a:xfrm>
              <a:off x="14772776" y="16753174"/>
              <a:ext cx="1876221" cy="632730"/>
            </a:xfrm>
            <a:prstGeom prst="rect">
              <a:avLst/>
            </a:prstGeom>
            <a:noFill/>
          </p:spPr>
          <p:txBody>
            <a:bodyPr wrap="none" rtlCol="0">
              <a:spAutoFit/>
            </a:bodyPr>
            <a:lstStyle/>
            <a:p>
              <a:r>
                <a:rPr lang="en-US" b="1" u="sng" dirty="0">
                  <a:solidFill>
                    <a:srgbClr val="0070C0"/>
                  </a:solidFill>
                </a:rPr>
                <a:t>Ketamine</a:t>
              </a:r>
            </a:p>
          </p:txBody>
        </p:sp>
        <p:sp>
          <p:nvSpPr>
            <p:cNvPr id="108" name="Oval 107">
              <a:extLst>
                <a:ext uri="{FF2B5EF4-FFF2-40B4-BE49-F238E27FC236}">
                  <a16:creationId xmlns:a16="http://schemas.microsoft.com/office/drawing/2014/main" id="{CAE04E78-AB0D-465C-98F9-FBBCC251A9A6}"/>
                </a:ext>
              </a:extLst>
            </p:cNvPr>
            <p:cNvSpPr/>
            <p:nvPr/>
          </p:nvSpPr>
          <p:spPr>
            <a:xfrm>
              <a:off x="10588459" y="11981657"/>
              <a:ext cx="511167" cy="50323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a:t>1</a:t>
              </a:r>
            </a:p>
          </p:txBody>
        </p:sp>
        <p:sp>
          <p:nvSpPr>
            <p:cNvPr id="109" name="Oval 108">
              <a:extLst>
                <a:ext uri="{FF2B5EF4-FFF2-40B4-BE49-F238E27FC236}">
                  <a16:creationId xmlns:a16="http://schemas.microsoft.com/office/drawing/2014/main" id="{A88B5165-F3D2-4EDB-92F0-CDB8C3B6D2AF}"/>
                </a:ext>
              </a:extLst>
            </p:cNvPr>
            <p:cNvSpPr/>
            <p:nvPr/>
          </p:nvSpPr>
          <p:spPr>
            <a:xfrm>
              <a:off x="12326350" y="11385962"/>
              <a:ext cx="511167" cy="50323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a:t>2</a:t>
              </a:r>
            </a:p>
          </p:txBody>
        </p:sp>
        <p:sp>
          <p:nvSpPr>
            <p:cNvPr id="110" name="Oval 109">
              <a:extLst>
                <a:ext uri="{FF2B5EF4-FFF2-40B4-BE49-F238E27FC236}">
                  <a16:creationId xmlns:a16="http://schemas.microsoft.com/office/drawing/2014/main" id="{718A3637-40B9-4230-B890-25718799272F}"/>
                </a:ext>
              </a:extLst>
            </p:cNvPr>
            <p:cNvSpPr/>
            <p:nvPr/>
          </p:nvSpPr>
          <p:spPr>
            <a:xfrm>
              <a:off x="16714992" y="12049065"/>
              <a:ext cx="511167" cy="50323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a:t>3</a:t>
              </a:r>
            </a:p>
          </p:txBody>
        </p:sp>
        <p:sp>
          <p:nvSpPr>
            <p:cNvPr id="111" name="Oval 110">
              <a:extLst>
                <a:ext uri="{FF2B5EF4-FFF2-40B4-BE49-F238E27FC236}">
                  <a16:creationId xmlns:a16="http://schemas.microsoft.com/office/drawing/2014/main" id="{C727165E-F44B-4FBC-9E2B-EC641D941C16}"/>
                </a:ext>
              </a:extLst>
            </p:cNvPr>
            <p:cNvSpPr/>
            <p:nvPr/>
          </p:nvSpPr>
          <p:spPr>
            <a:xfrm>
              <a:off x="20126408" y="11399839"/>
              <a:ext cx="511167" cy="50323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a:t>4</a:t>
              </a:r>
            </a:p>
          </p:txBody>
        </p:sp>
        <p:sp>
          <p:nvSpPr>
            <p:cNvPr id="112" name="Oval 111">
              <a:extLst>
                <a:ext uri="{FF2B5EF4-FFF2-40B4-BE49-F238E27FC236}">
                  <a16:creationId xmlns:a16="http://schemas.microsoft.com/office/drawing/2014/main" id="{F4F282F9-627A-4C1B-B0C8-ABA8C0702925}"/>
                </a:ext>
              </a:extLst>
            </p:cNvPr>
            <p:cNvSpPr/>
            <p:nvPr/>
          </p:nvSpPr>
          <p:spPr>
            <a:xfrm>
              <a:off x="14735378" y="15084996"/>
              <a:ext cx="511167" cy="503237"/>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a:t>5</a:t>
              </a:r>
            </a:p>
          </p:txBody>
        </p:sp>
        <p:sp>
          <p:nvSpPr>
            <p:cNvPr id="113" name="Rectangle 154">
              <a:extLst>
                <a:ext uri="{FF2B5EF4-FFF2-40B4-BE49-F238E27FC236}">
                  <a16:creationId xmlns:a16="http://schemas.microsoft.com/office/drawing/2014/main" id="{6128709B-EAED-4004-B394-052498A42FB5}"/>
                </a:ext>
              </a:extLst>
            </p:cNvPr>
            <p:cNvSpPr>
              <a:spLocks noChangeArrowheads="1"/>
            </p:cNvSpPr>
            <p:nvPr/>
          </p:nvSpPr>
          <p:spPr bwMode="auto">
            <a:xfrm>
              <a:off x="15406543" y="10443653"/>
              <a:ext cx="3899638"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Lesioned Hemisphere (M1)</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4" name="Arrow: Down 113">
              <a:extLst>
                <a:ext uri="{FF2B5EF4-FFF2-40B4-BE49-F238E27FC236}">
                  <a16:creationId xmlns:a16="http://schemas.microsoft.com/office/drawing/2014/main" id="{57E9356C-9BE6-4650-AB22-619C5BBEABCC}"/>
                </a:ext>
              </a:extLst>
            </p:cNvPr>
            <p:cNvSpPr/>
            <p:nvPr/>
          </p:nvSpPr>
          <p:spPr>
            <a:xfrm rot="18850862" flipV="1">
              <a:off x="15309795" y="16481996"/>
              <a:ext cx="499167" cy="387346"/>
            </a:xfrm>
            <a:prstGeom prst="downArrow">
              <a:avLst>
                <a:gd name="adj1" fmla="val 50000"/>
                <a:gd name="adj2" fmla="val 52506"/>
              </a:avLst>
            </a:prstGeom>
            <a:solidFill>
              <a:srgbClr val="C00000"/>
            </a:solidFill>
            <a:ln w="28575">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100"/>
            </a:p>
          </p:txBody>
        </p:sp>
        <p:sp>
          <p:nvSpPr>
            <p:cNvPr id="115" name="TextBox 114">
              <a:extLst>
                <a:ext uri="{FF2B5EF4-FFF2-40B4-BE49-F238E27FC236}">
                  <a16:creationId xmlns:a16="http://schemas.microsoft.com/office/drawing/2014/main" id="{4EB08A6A-100C-4A76-967B-F0B5C9937AF2}"/>
                </a:ext>
              </a:extLst>
            </p:cNvPr>
            <p:cNvSpPr txBox="1"/>
            <p:nvPr/>
          </p:nvSpPr>
          <p:spPr>
            <a:xfrm rot="5400000">
              <a:off x="24090150" y="14957109"/>
              <a:ext cx="692599" cy="580002"/>
            </a:xfrm>
            <a:prstGeom prst="rect">
              <a:avLst/>
            </a:prstGeom>
            <a:noFill/>
          </p:spPr>
          <p:txBody>
            <a:bodyPr wrap="none" rtlCol="0">
              <a:spAutoFit/>
            </a:bodyPr>
            <a:lstStyle/>
            <a:p>
              <a:r>
                <a:rPr lang="en-US" sz="1600" dirty="0"/>
                <a:t>dB</a:t>
              </a:r>
            </a:p>
          </p:txBody>
        </p:sp>
        <p:sp>
          <p:nvSpPr>
            <p:cNvPr id="116" name="TextBox 115">
              <a:extLst>
                <a:ext uri="{FF2B5EF4-FFF2-40B4-BE49-F238E27FC236}">
                  <a16:creationId xmlns:a16="http://schemas.microsoft.com/office/drawing/2014/main" id="{F55D736C-E3A6-4A14-AC84-BDE79DD2E459}"/>
                </a:ext>
              </a:extLst>
            </p:cNvPr>
            <p:cNvSpPr txBox="1"/>
            <p:nvPr/>
          </p:nvSpPr>
          <p:spPr>
            <a:xfrm rot="5400000">
              <a:off x="24090150" y="11971573"/>
              <a:ext cx="692599" cy="580002"/>
            </a:xfrm>
            <a:prstGeom prst="rect">
              <a:avLst/>
            </a:prstGeom>
            <a:noFill/>
          </p:spPr>
          <p:txBody>
            <a:bodyPr wrap="none" rtlCol="0">
              <a:spAutoFit/>
            </a:bodyPr>
            <a:lstStyle/>
            <a:p>
              <a:r>
                <a:rPr lang="en-US" sz="1600" dirty="0"/>
                <a:t>dB</a:t>
              </a:r>
            </a:p>
          </p:txBody>
        </p:sp>
        <p:sp>
          <p:nvSpPr>
            <p:cNvPr id="117" name="Line 527">
              <a:extLst>
                <a:ext uri="{FF2B5EF4-FFF2-40B4-BE49-F238E27FC236}">
                  <a16:creationId xmlns:a16="http://schemas.microsoft.com/office/drawing/2014/main" id="{9CDDB2AA-3443-41F4-99CA-4CA8897DB14F}"/>
                </a:ext>
              </a:extLst>
            </p:cNvPr>
            <p:cNvSpPr>
              <a:spLocks noChangeShapeType="1"/>
            </p:cNvSpPr>
            <p:nvPr/>
          </p:nvSpPr>
          <p:spPr bwMode="auto">
            <a:xfrm>
              <a:off x="10327585" y="10243335"/>
              <a:ext cx="13312082"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18" name="Freeform 566">
              <a:extLst>
                <a:ext uri="{FF2B5EF4-FFF2-40B4-BE49-F238E27FC236}">
                  <a16:creationId xmlns:a16="http://schemas.microsoft.com/office/drawing/2014/main" id="{8E27136F-4AB5-4DE8-B6F4-DAD6B9808B57}"/>
                </a:ext>
              </a:extLst>
            </p:cNvPr>
            <p:cNvSpPr>
              <a:spLocks/>
            </p:cNvSpPr>
            <p:nvPr/>
          </p:nvSpPr>
          <p:spPr bwMode="auto">
            <a:xfrm>
              <a:off x="10460211" y="9719190"/>
              <a:ext cx="223894" cy="498111"/>
            </a:xfrm>
            <a:custGeom>
              <a:avLst/>
              <a:gdLst>
                <a:gd name="T0" fmla="*/ 0 w 135"/>
                <a:gd name="T1" fmla="*/ 217 h 574"/>
                <a:gd name="T2" fmla="*/ 1 w 135"/>
                <a:gd name="T3" fmla="*/ 224 h 574"/>
                <a:gd name="T4" fmla="*/ 1 w 135"/>
                <a:gd name="T5" fmla="*/ 225 h 574"/>
                <a:gd name="T6" fmla="*/ 6 w 135"/>
                <a:gd name="T7" fmla="*/ 243 h 574"/>
                <a:gd name="T8" fmla="*/ 6 w 135"/>
                <a:gd name="T9" fmla="*/ 243 h 574"/>
                <a:gd name="T10" fmla="*/ 11 w 135"/>
                <a:gd name="T11" fmla="*/ 276 h 574"/>
                <a:gd name="T12" fmla="*/ 11 w 135"/>
                <a:gd name="T13" fmla="*/ 276 h 574"/>
                <a:gd name="T14" fmla="*/ 16 w 135"/>
                <a:gd name="T15" fmla="*/ 307 h 574"/>
                <a:gd name="T16" fmla="*/ 16 w 135"/>
                <a:gd name="T17" fmla="*/ 307 h 574"/>
                <a:gd name="T18" fmla="*/ 21 w 135"/>
                <a:gd name="T19" fmla="*/ 323 h 574"/>
                <a:gd name="T20" fmla="*/ 21 w 135"/>
                <a:gd name="T21" fmla="*/ 323 h 574"/>
                <a:gd name="T22" fmla="*/ 24 w 135"/>
                <a:gd name="T23" fmla="*/ 325 h 574"/>
                <a:gd name="T24" fmla="*/ 26 w 135"/>
                <a:gd name="T25" fmla="*/ 313 h 574"/>
                <a:gd name="T26" fmla="*/ 26 w 135"/>
                <a:gd name="T27" fmla="*/ 313 h 574"/>
                <a:gd name="T28" fmla="*/ 31 w 135"/>
                <a:gd name="T29" fmla="*/ 276 h 574"/>
                <a:gd name="T30" fmla="*/ 31 w 135"/>
                <a:gd name="T31" fmla="*/ 276 h 574"/>
                <a:gd name="T32" fmla="*/ 36 w 135"/>
                <a:gd name="T33" fmla="*/ 251 h 574"/>
                <a:gd name="T34" fmla="*/ 36 w 135"/>
                <a:gd name="T35" fmla="*/ 250 h 574"/>
                <a:gd name="T36" fmla="*/ 42 w 135"/>
                <a:gd name="T37" fmla="*/ 239 h 574"/>
                <a:gd name="T38" fmla="*/ 42 w 135"/>
                <a:gd name="T39" fmla="*/ 239 h 574"/>
                <a:gd name="T40" fmla="*/ 44 w 135"/>
                <a:gd name="T41" fmla="*/ 238 h 574"/>
                <a:gd name="T42" fmla="*/ 47 w 135"/>
                <a:gd name="T43" fmla="*/ 242 h 574"/>
                <a:gd name="T44" fmla="*/ 47 w 135"/>
                <a:gd name="T45" fmla="*/ 242 h 574"/>
                <a:gd name="T46" fmla="*/ 49 w 135"/>
                <a:gd name="T47" fmla="*/ 243 h 574"/>
                <a:gd name="T48" fmla="*/ 52 w 135"/>
                <a:gd name="T49" fmla="*/ 242 h 574"/>
                <a:gd name="T50" fmla="*/ 52 w 135"/>
                <a:gd name="T51" fmla="*/ 242 h 574"/>
                <a:gd name="T52" fmla="*/ 57 w 135"/>
                <a:gd name="T53" fmla="*/ 232 h 574"/>
                <a:gd name="T54" fmla="*/ 57 w 135"/>
                <a:gd name="T55" fmla="*/ 232 h 574"/>
                <a:gd name="T56" fmla="*/ 62 w 135"/>
                <a:gd name="T57" fmla="*/ 217 h 574"/>
                <a:gd name="T58" fmla="*/ 62 w 135"/>
                <a:gd name="T59" fmla="*/ 217 h 574"/>
                <a:gd name="T60" fmla="*/ 63 w 135"/>
                <a:gd name="T61" fmla="*/ 216 h 574"/>
                <a:gd name="T62" fmla="*/ 67 w 135"/>
                <a:gd name="T63" fmla="*/ 230 h 574"/>
                <a:gd name="T64" fmla="*/ 67 w 135"/>
                <a:gd name="T65" fmla="*/ 230 h 574"/>
                <a:gd name="T66" fmla="*/ 72 w 135"/>
                <a:gd name="T67" fmla="*/ 259 h 574"/>
                <a:gd name="T68" fmla="*/ 72 w 135"/>
                <a:gd name="T69" fmla="*/ 259 h 574"/>
                <a:gd name="T70" fmla="*/ 77 w 135"/>
                <a:gd name="T71" fmla="*/ 302 h 574"/>
                <a:gd name="T72" fmla="*/ 77 w 135"/>
                <a:gd name="T73" fmla="*/ 302 h 574"/>
                <a:gd name="T74" fmla="*/ 82 w 135"/>
                <a:gd name="T75" fmla="*/ 363 h 574"/>
                <a:gd name="T76" fmla="*/ 82 w 135"/>
                <a:gd name="T77" fmla="*/ 363 h 574"/>
                <a:gd name="T78" fmla="*/ 87 w 135"/>
                <a:gd name="T79" fmla="*/ 433 h 574"/>
                <a:gd name="T80" fmla="*/ 87 w 135"/>
                <a:gd name="T81" fmla="*/ 433 h 574"/>
                <a:gd name="T82" fmla="*/ 92 w 135"/>
                <a:gd name="T83" fmla="*/ 501 h 574"/>
                <a:gd name="T84" fmla="*/ 92 w 135"/>
                <a:gd name="T85" fmla="*/ 501 h 574"/>
                <a:gd name="T86" fmla="*/ 97 w 135"/>
                <a:gd name="T87" fmla="*/ 553 h 574"/>
                <a:gd name="T88" fmla="*/ 97 w 135"/>
                <a:gd name="T89" fmla="*/ 554 h 574"/>
                <a:gd name="T90" fmla="*/ 102 w 135"/>
                <a:gd name="T91" fmla="*/ 574 h 574"/>
                <a:gd name="T92" fmla="*/ 102 w 135"/>
                <a:gd name="T93" fmla="*/ 574 h 574"/>
                <a:gd name="T94" fmla="*/ 103 w 135"/>
                <a:gd name="T95" fmla="*/ 574 h 574"/>
                <a:gd name="T96" fmla="*/ 107 w 135"/>
                <a:gd name="T97" fmla="*/ 557 h 574"/>
                <a:gd name="T98" fmla="*/ 107 w 135"/>
                <a:gd name="T99" fmla="*/ 557 h 574"/>
                <a:gd name="T100" fmla="*/ 112 w 135"/>
                <a:gd name="T101" fmla="*/ 467 h 574"/>
                <a:gd name="T102" fmla="*/ 112 w 135"/>
                <a:gd name="T103" fmla="*/ 466 h 574"/>
                <a:gd name="T104" fmla="*/ 117 w 135"/>
                <a:gd name="T105" fmla="*/ 323 h 574"/>
                <a:gd name="T106" fmla="*/ 117 w 135"/>
                <a:gd name="T107" fmla="*/ 323 h 574"/>
                <a:gd name="T108" fmla="*/ 122 w 135"/>
                <a:gd name="T109" fmla="*/ 204 h 574"/>
                <a:gd name="T110" fmla="*/ 122 w 135"/>
                <a:gd name="T111" fmla="*/ 203 h 574"/>
                <a:gd name="T112" fmla="*/ 127 w 135"/>
                <a:gd name="T113" fmla="*/ 102 h 574"/>
                <a:gd name="T114" fmla="*/ 127 w 135"/>
                <a:gd name="T115" fmla="*/ 101 h 574"/>
                <a:gd name="T116" fmla="*/ 132 w 135"/>
                <a:gd name="T117" fmla="*/ 27 h 574"/>
                <a:gd name="T118" fmla="*/ 132 w 135"/>
                <a:gd name="T119" fmla="*/ 27 h 574"/>
                <a:gd name="T120" fmla="*/ 135 w 135"/>
                <a:gd name="T121"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574">
                  <a:moveTo>
                    <a:pt x="0" y="217"/>
                  </a:moveTo>
                  <a:lnTo>
                    <a:pt x="1" y="224"/>
                  </a:lnTo>
                  <a:lnTo>
                    <a:pt x="1" y="225"/>
                  </a:lnTo>
                  <a:lnTo>
                    <a:pt x="6" y="243"/>
                  </a:lnTo>
                  <a:lnTo>
                    <a:pt x="6" y="243"/>
                  </a:lnTo>
                  <a:lnTo>
                    <a:pt x="11" y="276"/>
                  </a:lnTo>
                  <a:lnTo>
                    <a:pt x="11" y="276"/>
                  </a:lnTo>
                  <a:lnTo>
                    <a:pt x="16" y="307"/>
                  </a:lnTo>
                  <a:lnTo>
                    <a:pt x="16" y="307"/>
                  </a:lnTo>
                  <a:lnTo>
                    <a:pt x="21" y="323"/>
                  </a:lnTo>
                  <a:lnTo>
                    <a:pt x="21" y="323"/>
                  </a:lnTo>
                  <a:lnTo>
                    <a:pt x="24" y="325"/>
                  </a:lnTo>
                  <a:lnTo>
                    <a:pt x="26" y="313"/>
                  </a:lnTo>
                  <a:lnTo>
                    <a:pt x="26" y="313"/>
                  </a:lnTo>
                  <a:lnTo>
                    <a:pt x="31" y="276"/>
                  </a:lnTo>
                  <a:lnTo>
                    <a:pt x="31" y="276"/>
                  </a:lnTo>
                  <a:lnTo>
                    <a:pt x="36" y="251"/>
                  </a:lnTo>
                  <a:lnTo>
                    <a:pt x="36" y="250"/>
                  </a:lnTo>
                  <a:lnTo>
                    <a:pt x="42" y="239"/>
                  </a:lnTo>
                  <a:lnTo>
                    <a:pt x="42" y="239"/>
                  </a:lnTo>
                  <a:lnTo>
                    <a:pt x="44" y="238"/>
                  </a:lnTo>
                  <a:lnTo>
                    <a:pt x="47" y="242"/>
                  </a:lnTo>
                  <a:lnTo>
                    <a:pt x="47" y="242"/>
                  </a:lnTo>
                  <a:lnTo>
                    <a:pt x="49" y="243"/>
                  </a:lnTo>
                  <a:lnTo>
                    <a:pt x="52" y="242"/>
                  </a:lnTo>
                  <a:lnTo>
                    <a:pt x="52" y="242"/>
                  </a:lnTo>
                  <a:lnTo>
                    <a:pt x="57" y="232"/>
                  </a:lnTo>
                  <a:lnTo>
                    <a:pt x="57" y="232"/>
                  </a:lnTo>
                  <a:lnTo>
                    <a:pt x="62" y="217"/>
                  </a:lnTo>
                  <a:lnTo>
                    <a:pt x="62" y="217"/>
                  </a:lnTo>
                  <a:lnTo>
                    <a:pt x="63" y="216"/>
                  </a:lnTo>
                  <a:lnTo>
                    <a:pt x="67" y="230"/>
                  </a:lnTo>
                  <a:lnTo>
                    <a:pt x="67" y="230"/>
                  </a:lnTo>
                  <a:lnTo>
                    <a:pt x="72" y="259"/>
                  </a:lnTo>
                  <a:lnTo>
                    <a:pt x="72" y="259"/>
                  </a:lnTo>
                  <a:lnTo>
                    <a:pt x="77" y="302"/>
                  </a:lnTo>
                  <a:lnTo>
                    <a:pt x="77" y="302"/>
                  </a:lnTo>
                  <a:lnTo>
                    <a:pt x="82" y="363"/>
                  </a:lnTo>
                  <a:lnTo>
                    <a:pt x="82" y="363"/>
                  </a:lnTo>
                  <a:lnTo>
                    <a:pt x="87" y="433"/>
                  </a:lnTo>
                  <a:lnTo>
                    <a:pt x="87" y="433"/>
                  </a:lnTo>
                  <a:lnTo>
                    <a:pt x="92" y="501"/>
                  </a:lnTo>
                  <a:lnTo>
                    <a:pt x="92" y="501"/>
                  </a:lnTo>
                  <a:lnTo>
                    <a:pt x="97" y="553"/>
                  </a:lnTo>
                  <a:lnTo>
                    <a:pt x="97" y="554"/>
                  </a:lnTo>
                  <a:lnTo>
                    <a:pt x="102" y="574"/>
                  </a:lnTo>
                  <a:lnTo>
                    <a:pt x="102" y="574"/>
                  </a:lnTo>
                  <a:lnTo>
                    <a:pt x="103" y="574"/>
                  </a:lnTo>
                  <a:lnTo>
                    <a:pt x="107" y="557"/>
                  </a:lnTo>
                  <a:lnTo>
                    <a:pt x="107" y="557"/>
                  </a:lnTo>
                  <a:lnTo>
                    <a:pt x="112" y="467"/>
                  </a:lnTo>
                  <a:lnTo>
                    <a:pt x="112" y="466"/>
                  </a:lnTo>
                  <a:lnTo>
                    <a:pt x="117" y="323"/>
                  </a:lnTo>
                  <a:lnTo>
                    <a:pt x="117" y="323"/>
                  </a:lnTo>
                  <a:lnTo>
                    <a:pt x="122" y="204"/>
                  </a:lnTo>
                  <a:lnTo>
                    <a:pt x="122" y="203"/>
                  </a:lnTo>
                  <a:lnTo>
                    <a:pt x="127" y="102"/>
                  </a:lnTo>
                  <a:lnTo>
                    <a:pt x="127" y="101"/>
                  </a:lnTo>
                  <a:lnTo>
                    <a:pt x="132" y="27"/>
                  </a:lnTo>
                  <a:lnTo>
                    <a:pt x="132" y="27"/>
                  </a:lnTo>
                  <a:lnTo>
                    <a:pt x="135" y="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19" name="Freeform 567">
              <a:extLst>
                <a:ext uri="{FF2B5EF4-FFF2-40B4-BE49-F238E27FC236}">
                  <a16:creationId xmlns:a16="http://schemas.microsoft.com/office/drawing/2014/main" id="{F5B5826D-F491-4D4A-9272-82B8899F447F}"/>
                </a:ext>
              </a:extLst>
            </p:cNvPr>
            <p:cNvSpPr>
              <a:spLocks/>
            </p:cNvSpPr>
            <p:nvPr/>
          </p:nvSpPr>
          <p:spPr bwMode="auto">
            <a:xfrm>
              <a:off x="10750445" y="8936444"/>
              <a:ext cx="4025122" cy="1272180"/>
            </a:xfrm>
            <a:custGeom>
              <a:avLst/>
              <a:gdLst>
                <a:gd name="T0" fmla="*/ 38 w 2427"/>
                <a:gd name="T1" fmla="*/ 1234 h 1466"/>
                <a:gd name="T2" fmla="*/ 74 w 2427"/>
                <a:gd name="T3" fmla="*/ 1381 h 1466"/>
                <a:gd name="T4" fmla="*/ 114 w 2427"/>
                <a:gd name="T5" fmla="*/ 1345 h 1466"/>
                <a:gd name="T6" fmla="*/ 154 w 2427"/>
                <a:gd name="T7" fmla="*/ 1255 h 1466"/>
                <a:gd name="T8" fmla="*/ 190 w 2427"/>
                <a:gd name="T9" fmla="*/ 1331 h 1466"/>
                <a:gd name="T10" fmla="*/ 235 w 2427"/>
                <a:gd name="T11" fmla="*/ 1052 h 1466"/>
                <a:gd name="T12" fmla="*/ 272 w 2427"/>
                <a:gd name="T13" fmla="*/ 1148 h 1466"/>
                <a:gd name="T14" fmla="*/ 311 w 2427"/>
                <a:gd name="T15" fmla="*/ 1242 h 1466"/>
                <a:gd name="T16" fmla="*/ 346 w 2427"/>
                <a:gd name="T17" fmla="*/ 1172 h 1466"/>
                <a:gd name="T18" fmla="*/ 382 w 2427"/>
                <a:gd name="T19" fmla="*/ 1148 h 1466"/>
                <a:gd name="T20" fmla="*/ 417 w 2427"/>
                <a:gd name="T21" fmla="*/ 1134 h 1466"/>
                <a:gd name="T22" fmla="*/ 452 w 2427"/>
                <a:gd name="T23" fmla="*/ 951 h 1466"/>
                <a:gd name="T24" fmla="*/ 493 w 2427"/>
                <a:gd name="T25" fmla="*/ 753 h 1466"/>
                <a:gd name="T26" fmla="*/ 531 w 2427"/>
                <a:gd name="T27" fmla="*/ 966 h 1466"/>
                <a:gd name="T28" fmla="*/ 569 w 2427"/>
                <a:gd name="T29" fmla="*/ 1181 h 1466"/>
                <a:gd name="T30" fmla="*/ 609 w 2427"/>
                <a:gd name="T31" fmla="*/ 1180 h 1466"/>
                <a:gd name="T32" fmla="*/ 649 w 2427"/>
                <a:gd name="T33" fmla="*/ 1184 h 1466"/>
                <a:gd name="T34" fmla="*/ 690 w 2427"/>
                <a:gd name="T35" fmla="*/ 899 h 1466"/>
                <a:gd name="T36" fmla="*/ 725 w 2427"/>
                <a:gd name="T37" fmla="*/ 431 h 1466"/>
                <a:gd name="T38" fmla="*/ 766 w 2427"/>
                <a:gd name="T39" fmla="*/ 1059 h 1466"/>
                <a:gd name="T40" fmla="*/ 801 w 2427"/>
                <a:gd name="T41" fmla="*/ 1175 h 1466"/>
                <a:gd name="T42" fmla="*/ 841 w 2427"/>
                <a:gd name="T43" fmla="*/ 811 h 1466"/>
                <a:gd name="T44" fmla="*/ 877 w 2427"/>
                <a:gd name="T45" fmla="*/ 650 h 1466"/>
                <a:gd name="T46" fmla="*/ 917 w 2427"/>
                <a:gd name="T47" fmla="*/ 1273 h 1466"/>
                <a:gd name="T48" fmla="*/ 958 w 2427"/>
                <a:gd name="T49" fmla="*/ 1456 h 1466"/>
                <a:gd name="T50" fmla="*/ 993 w 2427"/>
                <a:gd name="T51" fmla="*/ 972 h 1466"/>
                <a:gd name="T52" fmla="*/ 1033 w 2427"/>
                <a:gd name="T53" fmla="*/ 1010 h 1466"/>
                <a:gd name="T54" fmla="*/ 1074 w 2427"/>
                <a:gd name="T55" fmla="*/ 560 h 1466"/>
                <a:gd name="T56" fmla="*/ 1109 w 2427"/>
                <a:gd name="T57" fmla="*/ 918 h 1466"/>
                <a:gd name="T58" fmla="*/ 1149 w 2427"/>
                <a:gd name="T59" fmla="*/ 1208 h 1466"/>
                <a:gd name="T60" fmla="*/ 1190 w 2427"/>
                <a:gd name="T61" fmla="*/ 859 h 1466"/>
                <a:gd name="T62" fmla="*/ 1230 w 2427"/>
                <a:gd name="T63" fmla="*/ 658 h 1466"/>
                <a:gd name="T64" fmla="*/ 1266 w 2427"/>
                <a:gd name="T65" fmla="*/ 1135 h 1466"/>
                <a:gd name="T66" fmla="*/ 1306 w 2427"/>
                <a:gd name="T67" fmla="*/ 860 h 1466"/>
                <a:gd name="T68" fmla="*/ 1346 w 2427"/>
                <a:gd name="T69" fmla="*/ 991 h 1466"/>
                <a:gd name="T70" fmla="*/ 1382 w 2427"/>
                <a:gd name="T71" fmla="*/ 1175 h 1466"/>
                <a:gd name="T72" fmla="*/ 1417 w 2427"/>
                <a:gd name="T73" fmla="*/ 1261 h 1466"/>
                <a:gd name="T74" fmla="*/ 1458 w 2427"/>
                <a:gd name="T75" fmla="*/ 888 h 1466"/>
                <a:gd name="T76" fmla="*/ 1493 w 2427"/>
                <a:gd name="T77" fmla="*/ 588 h 1466"/>
                <a:gd name="T78" fmla="*/ 1533 w 2427"/>
                <a:gd name="T79" fmla="*/ 1107 h 1466"/>
                <a:gd name="T80" fmla="*/ 1574 w 2427"/>
                <a:gd name="T81" fmla="*/ 848 h 1466"/>
                <a:gd name="T82" fmla="*/ 1614 w 2427"/>
                <a:gd name="T83" fmla="*/ 956 h 1466"/>
                <a:gd name="T84" fmla="*/ 1650 w 2427"/>
                <a:gd name="T85" fmla="*/ 1025 h 1466"/>
                <a:gd name="T86" fmla="*/ 1690 w 2427"/>
                <a:gd name="T87" fmla="*/ 892 h 1466"/>
                <a:gd name="T88" fmla="*/ 1725 w 2427"/>
                <a:gd name="T89" fmla="*/ 971 h 1466"/>
                <a:gd name="T90" fmla="*/ 1766 w 2427"/>
                <a:gd name="T91" fmla="*/ 1386 h 1466"/>
                <a:gd name="T92" fmla="*/ 1806 w 2427"/>
                <a:gd name="T93" fmla="*/ 1064 h 1466"/>
                <a:gd name="T94" fmla="*/ 1846 w 2427"/>
                <a:gd name="T95" fmla="*/ 902 h 1466"/>
                <a:gd name="T96" fmla="*/ 1887 w 2427"/>
                <a:gd name="T97" fmla="*/ 1118 h 1466"/>
                <a:gd name="T98" fmla="*/ 1922 w 2427"/>
                <a:gd name="T99" fmla="*/ 846 h 1466"/>
                <a:gd name="T100" fmla="*/ 1963 w 2427"/>
                <a:gd name="T101" fmla="*/ 1059 h 1466"/>
                <a:gd name="T102" fmla="*/ 2003 w 2427"/>
                <a:gd name="T103" fmla="*/ 845 h 1466"/>
                <a:gd name="T104" fmla="*/ 2038 w 2427"/>
                <a:gd name="T105" fmla="*/ 752 h 1466"/>
                <a:gd name="T106" fmla="*/ 2079 w 2427"/>
                <a:gd name="T107" fmla="*/ 915 h 1466"/>
                <a:gd name="T108" fmla="*/ 2119 w 2427"/>
                <a:gd name="T109" fmla="*/ 1037 h 1466"/>
                <a:gd name="T110" fmla="*/ 2155 w 2427"/>
                <a:gd name="T111" fmla="*/ 1010 h 1466"/>
                <a:gd name="T112" fmla="*/ 2195 w 2427"/>
                <a:gd name="T113" fmla="*/ 1037 h 1466"/>
                <a:gd name="T114" fmla="*/ 2230 w 2427"/>
                <a:gd name="T115" fmla="*/ 1179 h 1466"/>
                <a:gd name="T116" fmla="*/ 2271 w 2427"/>
                <a:gd name="T117" fmla="*/ 377 h 1466"/>
                <a:gd name="T118" fmla="*/ 2311 w 2427"/>
                <a:gd name="T119" fmla="*/ 1024 h 1466"/>
                <a:gd name="T120" fmla="*/ 2352 w 2427"/>
                <a:gd name="T121" fmla="*/ 1102 h 1466"/>
                <a:gd name="T122" fmla="*/ 2387 w 2427"/>
                <a:gd name="T123" fmla="*/ 1097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7" h="1466">
                  <a:moveTo>
                    <a:pt x="0" y="471"/>
                  </a:moveTo>
                  <a:lnTo>
                    <a:pt x="3" y="318"/>
                  </a:lnTo>
                  <a:lnTo>
                    <a:pt x="3" y="317"/>
                  </a:lnTo>
                  <a:lnTo>
                    <a:pt x="5" y="289"/>
                  </a:lnTo>
                  <a:lnTo>
                    <a:pt x="8" y="315"/>
                  </a:lnTo>
                  <a:lnTo>
                    <a:pt x="8" y="315"/>
                  </a:lnTo>
                  <a:lnTo>
                    <a:pt x="13" y="475"/>
                  </a:lnTo>
                  <a:lnTo>
                    <a:pt x="13" y="476"/>
                  </a:lnTo>
                  <a:lnTo>
                    <a:pt x="18" y="701"/>
                  </a:lnTo>
                  <a:lnTo>
                    <a:pt x="18" y="702"/>
                  </a:lnTo>
                  <a:lnTo>
                    <a:pt x="23" y="876"/>
                  </a:lnTo>
                  <a:lnTo>
                    <a:pt x="23" y="877"/>
                  </a:lnTo>
                  <a:lnTo>
                    <a:pt x="28" y="982"/>
                  </a:lnTo>
                  <a:lnTo>
                    <a:pt x="28" y="983"/>
                  </a:lnTo>
                  <a:lnTo>
                    <a:pt x="33" y="1105"/>
                  </a:lnTo>
                  <a:lnTo>
                    <a:pt x="33" y="1106"/>
                  </a:lnTo>
                  <a:lnTo>
                    <a:pt x="38" y="1234"/>
                  </a:lnTo>
                  <a:lnTo>
                    <a:pt x="38" y="1234"/>
                  </a:lnTo>
                  <a:lnTo>
                    <a:pt x="43" y="1275"/>
                  </a:lnTo>
                  <a:lnTo>
                    <a:pt x="43" y="1273"/>
                  </a:lnTo>
                  <a:lnTo>
                    <a:pt x="43" y="1273"/>
                  </a:lnTo>
                  <a:lnTo>
                    <a:pt x="48" y="1238"/>
                  </a:lnTo>
                  <a:lnTo>
                    <a:pt x="48" y="1237"/>
                  </a:lnTo>
                  <a:lnTo>
                    <a:pt x="53" y="1202"/>
                  </a:lnTo>
                  <a:lnTo>
                    <a:pt x="53" y="1201"/>
                  </a:lnTo>
                  <a:lnTo>
                    <a:pt x="57" y="1192"/>
                  </a:lnTo>
                  <a:lnTo>
                    <a:pt x="58" y="1195"/>
                  </a:lnTo>
                  <a:lnTo>
                    <a:pt x="58" y="1195"/>
                  </a:lnTo>
                  <a:lnTo>
                    <a:pt x="63" y="1240"/>
                  </a:lnTo>
                  <a:lnTo>
                    <a:pt x="63" y="1240"/>
                  </a:lnTo>
                  <a:lnTo>
                    <a:pt x="69" y="1312"/>
                  </a:lnTo>
                  <a:lnTo>
                    <a:pt x="69" y="1313"/>
                  </a:lnTo>
                  <a:lnTo>
                    <a:pt x="74" y="1380"/>
                  </a:lnTo>
                  <a:lnTo>
                    <a:pt x="74" y="1381"/>
                  </a:lnTo>
                  <a:lnTo>
                    <a:pt x="79" y="1422"/>
                  </a:lnTo>
                  <a:lnTo>
                    <a:pt x="79" y="1423"/>
                  </a:lnTo>
                  <a:lnTo>
                    <a:pt x="84" y="1450"/>
                  </a:lnTo>
                  <a:lnTo>
                    <a:pt x="84" y="1451"/>
                  </a:lnTo>
                  <a:lnTo>
                    <a:pt x="87" y="1456"/>
                  </a:lnTo>
                  <a:lnTo>
                    <a:pt x="89" y="1455"/>
                  </a:lnTo>
                  <a:lnTo>
                    <a:pt x="89" y="1455"/>
                  </a:lnTo>
                  <a:lnTo>
                    <a:pt x="94" y="1438"/>
                  </a:lnTo>
                  <a:lnTo>
                    <a:pt x="94" y="1438"/>
                  </a:lnTo>
                  <a:lnTo>
                    <a:pt x="99" y="1408"/>
                  </a:lnTo>
                  <a:lnTo>
                    <a:pt x="99" y="1408"/>
                  </a:lnTo>
                  <a:lnTo>
                    <a:pt x="104" y="1380"/>
                  </a:lnTo>
                  <a:lnTo>
                    <a:pt x="104" y="1380"/>
                  </a:lnTo>
                  <a:lnTo>
                    <a:pt x="109" y="1357"/>
                  </a:lnTo>
                  <a:lnTo>
                    <a:pt x="109" y="1357"/>
                  </a:lnTo>
                  <a:lnTo>
                    <a:pt x="114" y="1345"/>
                  </a:lnTo>
                  <a:lnTo>
                    <a:pt x="114" y="1345"/>
                  </a:lnTo>
                  <a:lnTo>
                    <a:pt x="119" y="1336"/>
                  </a:lnTo>
                  <a:lnTo>
                    <a:pt x="119" y="1336"/>
                  </a:lnTo>
                  <a:lnTo>
                    <a:pt x="124" y="1318"/>
                  </a:lnTo>
                  <a:lnTo>
                    <a:pt x="124" y="1318"/>
                  </a:lnTo>
                  <a:lnTo>
                    <a:pt x="129" y="1284"/>
                  </a:lnTo>
                  <a:lnTo>
                    <a:pt x="129" y="1284"/>
                  </a:lnTo>
                  <a:lnTo>
                    <a:pt x="134" y="1245"/>
                  </a:lnTo>
                  <a:lnTo>
                    <a:pt x="134" y="1245"/>
                  </a:lnTo>
                  <a:lnTo>
                    <a:pt x="139" y="1216"/>
                  </a:lnTo>
                  <a:lnTo>
                    <a:pt x="139" y="1216"/>
                  </a:lnTo>
                  <a:lnTo>
                    <a:pt x="142" y="1214"/>
                  </a:lnTo>
                  <a:lnTo>
                    <a:pt x="144" y="1222"/>
                  </a:lnTo>
                  <a:lnTo>
                    <a:pt x="144" y="1223"/>
                  </a:lnTo>
                  <a:lnTo>
                    <a:pt x="149" y="1245"/>
                  </a:lnTo>
                  <a:lnTo>
                    <a:pt x="149" y="1245"/>
                  </a:lnTo>
                  <a:lnTo>
                    <a:pt x="154" y="1255"/>
                  </a:lnTo>
                  <a:lnTo>
                    <a:pt x="154" y="1255"/>
                  </a:lnTo>
                  <a:lnTo>
                    <a:pt x="156" y="1255"/>
                  </a:lnTo>
                  <a:lnTo>
                    <a:pt x="159" y="1248"/>
                  </a:lnTo>
                  <a:lnTo>
                    <a:pt x="159" y="1248"/>
                  </a:lnTo>
                  <a:lnTo>
                    <a:pt x="165" y="1241"/>
                  </a:lnTo>
                  <a:lnTo>
                    <a:pt x="165" y="1241"/>
                  </a:lnTo>
                  <a:lnTo>
                    <a:pt x="165" y="1241"/>
                  </a:lnTo>
                  <a:lnTo>
                    <a:pt x="170" y="1261"/>
                  </a:lnTo>
                  <a:lnTo>
                    <a:pt x="170" y="1261"/>
                  </a:lnTo>
                  <a:lnTo>
                    <a:pt x="175" y="1307"/>
                  </a:lnTo>
                  <a:lnTo>
                    <a:pt x="175" y="1307"/>
                  </a:lnTo>
                  <a:lnTo>
                    <a:pt x="180" y="1350"/>
                  </a:lnTo>
                  <a:lnTo>
                    <a:pt x="180" y="1350"/>
                  </a:lnTo>
                  <a:lnTo>
                    <a:pt x="183" y="1356"/>
                  </a:lnTo>
                  <a:lnTo>
                    <a:pt x="185" y="1352"/>
                  </a:lnTo>
                  <a:lnTo>
                    <a:pt x="185" y="1352"/>
                  </a:lnTo>
                  <a:lnTo>
                    <a:pt x="190" y="1331"/>
                  </a:lnTo>
                  <a:lnTo>
                    <a:pt x="190" y="1331"/>
                  </a:lnTo>
                  <a:lnTo>
                    <a:pt x="195" y="1307"/>
                  </a:lnTo>
                  <a:lnTo>
                    <a:pt x="195" y="1306"/>
                  </a:lnTo>
                  <a:lnTo>
                    <a:pt x="200" y="1294"/>
                  </a:lnTo>
                  <a:lnTo>
                    <a:pt x="200" y="1294"/>
                  </a:lnTo>
                  <a:lnTo>
                    <a:pt x="205" y="1288"/>
                  </a:lnTo>
                  <a:lnTo>
                    <a:pt x="205" y="1288"/>
                  </a:lnTo>
                  <a:lnTo>
                    <a:pt x="210" y="1264"/>
                  </a:lnTo>
                  <a:lnTo>
                    <a:pt x="210" y="1264"/>
                  </a:lnTo>
                  <a:lnTo>
                    <a:pt x="215" y="1222"/>
                  </a:lnTo>
                  <a:lnTo>
                    <a:pt x="215" y="1221"/>
                  </a:lnTo>
                  <a:lnTo>
                    <a:pt x="220" y="1175"/>
                  </a:lnTo>
                  <a:lnTo>
                    <a:pt x="220" y="1175"/>
                  </a:lnTo>
                  <a:lnTo>
                    <a:pt x="225" y="1130"/>
                  </a:lnTo>
                  <a:lnTo>
                    <a:pt x="225" y="1130"/>
                  </a:lnTo>
                  <a:lnTo>
                    <a:pt x="230" y="1084"/>
                  </a:lnTo>
                  <a:lnTo>
                    <a:pt x="230" y="1083"/>
                  </a:lnTo>
                  <a:lnTo>
                    <a:pt x="235" y="1052"/>
                  </a:lnTo>
                  <a:lnTo>
                    <a:pt x="235" y="1052"/>
                  </a:lnTo>
                  <a:lnTo>
                    <a:pt x="240" y="1037"/>
                  </a:lnTo>
                  <a:lnTo>
                    <a:pt x="240" y="1037"/>
                  </a:lnTo>
                  <a:lnTo>
                    <a:pt x="242" y="1036"/>
                  </a:lnTo>
                  <a:lnTo>
                    <a:pt x="245" y="1042"/>
                  </a:lnTo>
                  <a:lnTo>
                    <a:pt x="245" y="1042"/>
                  </a:lnTo>
                  <a:lnTo>
                    <a:pt x="250" y="1062"/>
                  </a:lnTo>
                  <a:lnTo>
                    <a:pt x="250" y="1062"/>
                  </a:lnTo>
                  <a:lnTo>
                    <a:pt x="255" y="1086"/>
                  </a:lnTo>
                  <a:lnTo>
                    <a:pt x="255" y="1086"/>
                  </a:lnTo>
                  <a:lnTo>
                    <a:pt x="260" y="1114"/>
                  </a:lnTo>
                  <a:lnTo>
                    <a:pt x="260" y="1114"/>
                  </a:lnTo>
                  <a:lnTo>
                    <a:pt x="266" y="1140"/>
                  </a:lnTo>
                  <a:lnTo>
                    <a:pt x="266" y="1140"/>
                  </a:lnTo>
                  <a:lnTo>
                    <a:pt x="271" y="1148"/>
                  </a:lnTo>
                  <a:lnTo>
                    <a:pt x="271" y="1148"/>
                  </a:lnTo>
                  <a:lnTo>
                    <a:pt x="272" y="1148"/>
                  </a:lnTo>
                  <a:lnTo>
                    <a:pt x="276" y="1143"/>
                  </a:lnTo>
                  <a:lnTo>
                    <a:pt x="276" y="1142"/>
                  </a:lnTo>
                  <a:lnTo>
                    <a:pt x="281" y="1140"/>
                  </a:lnTo>
                  <a:lnTo>
                    <a:pt x="281" y="1140"/>
                  </a:lnTo>
                  <a:lnTo>
                    <a:pt x="281" y="1140"/>
                  </a:lnTo>
                  <a:lnTo>
                    <a:pt x="286" y="1149"/>
                  </a:lnTo>
                  <a:lnTo>
                    <a:pt x="286" y="1149"/>
                  </a:lnTo>
                  <a:lnTo>
                    <a:pt x="291" y="1168"/>
                  </a:lnTo>
                  <a:lnTo>
                    <a:pt x="291" y="1168"/>
                  </a:lnTo>
                  <a:lnTo>
                    <a:pt x="296" y="1185"/>
                  </a:lnTo>
                  <a:lnTo>
                    <a:pt x="296" y="1185"/>
                  </a:lnTo>
                  <a:lnTo>
                    <a:pt x="301" y="1200"/>
                  </a:lnTo>
                  <a:lnTo>
                    <a:pt x="301" y="1200"/>
                  </a:lnTo>
                  <a:lnTo>
                    <a:pt x="306" y="1227"/>
                  </a:lnTo>
                  <a:lnTo>
                    <a:pt x="306" y="1227"/>
                  </a:lnTo>
                  <a:lnTo>
                    <a:pt x="311" y="1242"/>
                  </a:lnTo>
                  <a:lnTo>
                    <a:pt x="311" y="1242"/>
                  </a:lnTo>
                  <a:lnTo>
                    <a:pt x="312" y="1242"/>
                  </a:lnTo>
                  <a:lnTo>
                    <a:pt x="316" y="1231"/>
                  </a:lnTo>
                  <a:lnTo>
                    <a:pt x="316" y="1231"/>
                  </a:lnTo>
                  <a:lnTo>
                    <a:pt x="321" y="1200"/>
                  </a:lnTo>
                  <a:lnTo>
                    <a:pt x="321" y="1200"/>
                  </a:lnTo>
                  <a:lnTo>
                    <a:pt x="326" y="1171"/>
                  </a:lnTo>
                  <a:lnTo>
                    <a:pt x="326" y="1171"/>
                  </a:lnTo>
                  <a:lnTo>
                    <a:pt x="331" y="1161"/>
                  </a:lnTo>
                  <a:lnTo>
                    <a:pt x="331" y="1161"/>
                  </a:lnTo>
                  <a:lnTo>
                    <a:pt x="331" y="1161"/>
                  </a:lnTo>
                  <a:lnTo>
                    <a:pt x="336" y="1175"/>
                  </a:lnTo>
                  <a:lnTo>
                    <a:pt x="336" y="1175"/>
                  </a:lnTo>
                  <a:lnTo>
                    <a:pt x="340" y="1181"/>
                  </a:lnTo>
                  <a:lnTo>
                    <a:pt x="341" y="1180"/>
                  </a:lnTo>
                  <a:lnTo>
                    <a:pt x="341" y="1180"/>
                  </a:lnTo>
                  <a:lnTo>
                    <a:pt x="346" y="1172"/>
                  </a:lnTo>
                  <a:lnTo>
                    <a:pt x="346" y="1172"/>
                  </a:lnTo>
                  <a:lnTo>
                    <a:pt x="348" y="1172"/>
                  </a:lnTo>
                  <a:lnTo>
                    <a:pt x="351" y="1176"/>
                  </a:lnTo>
                  <a:lnTo>
                    <a:pt x="351" y="1176"/>
                  </a:lnTo>
                  <a:lnTo>
                    <a:pt x="356" y="1188"/>
                  </a:lnTo>
                  <a:lnTo>
                    <a:pt x="356" y="1188"/>
                  </a:lnTo>
                  <a:lnTo>
                    <a:pt x="359" y="1190"/>
                  </a:lnTo>
                  <a:lnTo>
                    <a:pt x="362" y="1185"/>
                  </a:lnTo>
                  <a:lnTo>
                    <a:pt x="362" y="1185"/>
                  </a:lnTo>
                  <a:lnTo>
                    <a:pt x="367" y="1166"/>
                  </a:lnTo>
                  <a:lnTo>
                    <a:pt x="367" y="1166"/>
                  </a:lnTo>
                  <a:lnTo>
                    <a:pt x="372" y="1141"/>
                  </a:lnTo>
                  <a:lnTo>
                    <a:pt x="372" y="1141"/>
                  </a:lnTo>
                  <a:lnTo>
                    <a:pt x="377" y="1127"/>
                  </a:lnTo>
                  <a:lnTo>
                    <a:pt x="377" y="1127"/>
                  </a:lnTo>
                  <a:lnTo>
                    <a:pt x="377" y="1127"/>
                  </a:lnTo>
                  <a:lnTo>
                    <a:pt x="382" y="1148"/>
                  </a:lnTo>
                  <a:lnTo>
                    <a:pt x="382" y="1148"/>
                  </a:lnTo>
                  <a:lnTo>
                    <a:pt x="387" y="1171"/>
                  </a:lnTo>
                  <a:lnTo>
                    <a:pt x="387" y="1171"/>
                  </a:lnTo>
                  <a:lnTo>
                    <a:pt x="389" y="1174"/>
                  </a:lnTo>
                  <a:lnTo>
                    <a:pt x="392" y="1167"/>
                  </a:lnTo>
                  <a:lnTo>
                    <a:pt x="392" y="1167"/>
                  </a:lnTo>
                  <a:lnTo>
                    <a:pt x="397" y="1144"/>
                  </a:lnTo>
                  <a:lnTo>
                    <a:pt x="397" y="1144"/>
                  </a:lnTo>
                  <a:lnTo>
                    <a:pt x="401" y="1137"/>
                  </a:lnTo>
                  <a:lnTo>
                    <a:pt x="402" y="1137"/>
                  </a:lnTo>
                  <a:lnTo>
                    <a:pt x="402" y="1137"/>
                  </a:lnTo>
                  <a:lnTo>
                    <a:pt x="407" y="1148"/>
                  </a:lnTo>
                  <a:lnTo>
                    <a:pt x="407" y="1148"/>
                  </a:lnTo>
                  <a:lnTo>
                    <a:pt x="411" y="1151"/>
                  </a:lnTo>
                  <a:lnTo>
                    <a:pt x="412" y="1150"/>
                  </a:lnTo>
                  <a:lnTo>
                    <a:pt x="412" y="1150"/>
                  </a:lnTo>
                  <a:lnTo>
                    <a:pt x="417" y="1134"/>
                  </a:lnTo>
                  <a:lnTo>
                    <a:pt x="417" y="1134"/>
                  </a:lnTo>
                  <a:lnTo>
                    <a:pt x="422" y="1124"/>
                  </a:lnTo>
                  <a:lnTo>
                    <a:pt x="422" y="1124"/>
                  </a:lnTo>
                  <a:lnTo>
                    <a:pt x="422" y="1124"/>
                  </a:lnTo>
                  <a:lnTo>
                    <a:pt x="427" y="1129"/>
                  </a:lnTo>
                  <a:lnTo>
                    <a:pt x="427" y="1129"/>
                  </a:lnTo>
                  <a:lnTo>
                    <a:pt x="427" y="1129"/>
                  </a:lnTo>
                  <a:lnTo>
                    <a:pt x="432" y="1119"/>
                  </a:lnTo>
                  <a:lnTo>
                    <a:pt x="432" y="1119"/>
                  </a:lnTo>
                  <a:lnTo>
                    <a:pt x="437" y="1088"/>
                  </a:lnTo>
                  <a:lnTo>
                    <a:pt x="437" y="1088"/>
                  </a:lnTo>
                  <a:lnTo>
                    <a:pt x="442" y="1027"/>
                  </a:lnTo>
                  <a:lnTo>
                    <a:pt x="442" y="1026"/>
                  </a:lnTo>
                  <a:lnTo>
                    <a:pt x="447" y="969"/>
                  </a:lnTo>
                  <a:lnTo>
                    <a:pt x="447" y="969"/>
                  </a:lnTo>
                  <a:lnTo>
                    <a:pt x="452" y="951"/>
                  </a:lnTo>
                  <a:lnTo>
                    <a:pt x="452" y="951"/>
                  </a:lnTo>
                  <a:lnTo>
                    <a:pt x="452" y="951"/>
                  </a:lnTo>
                  <a:lnTo>
                    <a:pt x="457" y="986"/>
                  </a:lnTo>
                  <a:lnTo>
                    <a:pt x="457" y="986"/>
                  </a:lnTo>
                  <a:lnTo>
                    <a:pt x="463" y="1058"/>
                  </a:lnTo>
                  <a:lnTo>
                    <a:pt x="463" y="1058"/>
                  </a:lnTo>
                  <a:lnTo>
                    <a:pt x="468" y="1137"/>
                  </a:lnTo>
                  <a:lnTo>
                    <a:pt x="468" y="1137"/>
                  </a:lnTo>
                  <a:lnTo>
                    <a:pt x="471" y="1162"/>
                  </a:lnTo>
                  <a:lnTo>
                    <a:pt x="473" y="1159"/>
                  </a:lnTo>
                  <a:lnTo>
                    <a:pt x="473" y="1159"/>
                  </a:lnTo>
                  <a:lnTo>
                    <a:pt x="478" y="1089"/>
                  </a:lnTo>
                  <a:lnTo>
                    <a:pt x="478" y="1088"/>
                  </a:lnTo>
                  <a:lnTo>
                    <a:pt x="483" y="944"/>
                  </a:lnTo>
                  <a:lnTo>
                    <a:pt x="483" y="943"/>
                  </a:lnTo>
                  <a:lnTo>
                    <a:pt x="488" y="793"/>
                  </a:lnTo>
                  <a:lnTo>
                    <a:pt x="488" y="792"/>
                  </a:lnTo>
                  <a:lnTo>
                    <a:pt x="493" y="749"/>
                  </a:lnTo>
                  <a:lnTo>
                    <a:pt x="493" y="753"/>
                  </a:lnTo>
                  <a:lnTo>
                    <a:pt x="493" y="753"/>
                  </a:lnTo>
                  <a:lnTo>
                    <a:pt x="498" y="849"/>
                  </a:lnTo>
                  <a:lnTo>
                    <a:pt x="498" y="850"/>
                  </a:lnTo>
                  <a:lnTo>
                    <a:pt x="503" y="1018"/>
                  </a:lnTo>
                  <a:lnTo>
                    <a:pt x="503" y="1019"/>
                  </a:lnTo>
                  <a:lnTo>
                    <a:pt x="508" y="1178"/>
                  </a:lnTo>
                  <a:lnTo>
                    <a:pt x="508" y="1179"/>
                  </a:lnTo>
                  <a:lnTo>
                    <a:pt x="513" y="1253"/>
                  </a:lnTo>
                  <a:lnTo>
                    <a:pt x="513" y="1253"/>
                  </a:lnTo>
                  <a:lnTo>
                    <a:pt x="514" y="1254"/>
                  </a:lnTo>
                  <a:lnTo>
                    <a:pt x="518" y="1199"/>
                  </a:lnTo>
                  <a:lnTo>
                    <a:pt x="518" y="1199"/>
                  </a:lnTo>
                  <a:lnTo>
                    <a:pt x="523" y="1075"/>
                  </a:lnTo>
                  <a:lnTo>
                    <a:pt x="523" y="1074"/>
                  </a:lnTo>
                  <a:lnTo>
                    <a:pt x="528" y="980"/>
                  </a:lnTo>
                  <a:lnTo>
                    <a:pt x="528" y="980"/>
                  </a:lnTo>
                  <a:lnTo>
                    <a:pt x="531" y="966"/>
                  </a:lnTo>
                  <a:lnTo>
                    <a:pt x="533" y="979"/>
                  </a:lnTo>
                  <a:lnTo>
                    <a:pt x="533" y="979"/>
                  </a:lnTo>
                  <a:lnTo>
                    <a:pt x="538" y="1079"/>
                  </a:lnTo>
                  <a:lnTo>
                    <a:pt x="538" y="1079"/>
                  </a:lnTo>
                  <a:lnTo>
                    <a:pt x="543" y="1229"/>
                  </a:lnTo>
                  <a:lnTo>
                    <a:pt x="543" y="1230"/>
                  </a:lnTo>
                  <a:lnTo>
                    <a:pt x="548" y="1349"/>
                  </a:lnTo>
                  <a:lnTo>
                    <a:pt x="548" y="1350"/>
                  </a:lnTo>
                  <a:lnTo>
                    <a:pt x="553" y="1384"/>
                  </a:lnTo>
                  <a:lnTo>
                    <a:pt x="553" y="1383"/>
                  </a:lnTo>
                  <a:lnTo>
                    <a:pt x="553" y="1383"/>
                  </a:lnTo>
                  <a:lnTo>
                    <a:pt x="558" y="1351"/>
                  </a:lnTo>
                  <a:lnTo>
                    <a:pt x="558" y="1351"/>
                  </a:lnTo>
                  <a:lnTo>
                    <a:pt x="564" y="1282"/>
                  </a:lnTo>
                  <a:lnTo>
                    <a:pt x="564" y="1282"/>
                  </a:lnTo>
                  <a:lnTo>
                    <a:pt x="569" y="1182"/>
                  </a:lnTo>
                  <a:lnTo>
                    <a:pt x="569" y="1181"/>
                  </a:lnTo>
                  <a:lnTo>
                    <a:pt x="574" y="1086"/>
                  </a:lnTo>
                  <a:lnTo>
                    <a:pt x="574" y="1086"/>
                  </a:lnTo>
                  <a:lnTo>
                    <a:pt x="579" y="1033"/>
                  </a:lnTo>
                  <a:lnTo>
                    <a:pt x="579" y="1033"/>
                  </a:lnTo>
                  <a:lnTo>
                    <a:pt x="584" y="1014"/>
                  </a:lnTo>
                  <a:lnTo>
                    <a:pt x="584" y="1014"/>
                  </a:lnTo>
                  <a:lnTo>
                    <a:pt x="589" y="1001"/>
                  </a:lnTo>
                  <a:lnTo>
                    <a:pt x="589" y="1001"/>
                  </a:lnTo>
                  <a:lnTo>
                    <a:pt x="593" y="999"/>
                  </a:lnTo>
                  <a:lnTo>
                    <a:pt x="594" y="1000"/>
                  </a:lnTo>
                  <a:lnTo>
                    <a:pt x="594" y="1000"/>
                  </a:lnTo>
                  <a:lnTo>
                    <a:pt x="599" y="1012"/>
                  </a:lnTo>
                  <a:lnTo>
                    <a:pt x="599" y="1012"/>
                  </a:lnTo>
                  <a:lnTo>
                    <a:pt x="604" y="1072"/>
                  </a:lnTo>
                  <a:lnTo>
                    <a:pt x="604" y="1072"/>
                  </a:lnTo>
                  <a:lnTo>
                    <a:pt x="609" y="1180"/>
                  </a:lnTo>
                  <a:lnTo>
                    <a:pt x="609" y="1180"/>
                  </a:lnTo>
                  <a:lnTo>
                    <a:pt x="614" y="1291"/>
                  </a:lnTo>
                  <a:lnTo>
                    <a:pt x="614" y="1292"/>
                  </a:lnTo>
                  <a:lnTo>
                    <a:pt x="619" y="1344"/>
                  </a:lnTo>
                  <a:lnTo>
                    <a:pt x="619" y="1344"/>
                  </a:lnTo>
                  <a:lnTo>
                    <a:pt x="620" y="1344"/>
                  </a:lnTo>
                  <a:lnTo>
                    <a:pt x="624" y="1310"/>
                  </a:lnTo>
                  <a:lnTo>
                    <a:pt x="624" y="1309"/>
                  </a:lnTo>
                  <a:lnTo>
                    <a:pt x="629" y="1221"/>
                  </a:lnTo>
                  <a:lnTo>
                    <a:pt x="629" y="1221"/>
                  </a:lnTo>
                  <a:lnTo>
                    <a:pt x="634" y="1109"/>
                  </a:lnTo>
                  <a:lnTo>
                    <a:pt x="634" y="1109"/>
                  </a:lnTo>
                  <a:lnTo>
                    <a:pt x="639" y="1049"/>
                  </a:lnTo>
                  <a:lnTo>
                    <a:pt x="639" y="1048"/>
                  </a:lnTo>
                  <a:lnTo>
                    <a:pt x="641" y="1047"/>
                  </a:lnTo>
                  <a:lnTo>
                    <a:pt x="644" y="1080"/>
                  </a:lnTo>
                  <a:lnTo>
                    <a:pt x="644" y="1080"/>
                  </a:lnTo>
                  <a:lnTo>
                    <a:pt x="649" y="1184"/>
                  </a:lnTo>
                  <a:lnTo>
                    <a:pt x="649" y="1185"/>
                  </a:lnTo>
                  <a:lnTo>
                    <a:pt x="654" y="1307"/>
                  </a:lnTo>
                  <a:lnTo>
                    <a:pt x="654" y="1307"/>
                  </a:lnTo>
                  <a:lnTo>
                    <a:pt x="660" y="1406"/>
                  </a:lnTo>
                  <a:lnTo>
                    <a:pt x="660" y="1407"/>
                  </a:lnTo>
                  <a:lnTo>
                    <a:pt x="665" y="1458"/>
                  </a:lnTo>
                  <a:lnTo>
                    <a:pt x="665" y="1458"/>
                  </a:lnTo>
                  <a:lnTo>
                    <a:pt x="667" y="1463"/>
                  </a:lnTo>
                  <a:lnTo>
                    <a:pt x="670" y="1456"/>
                  </a:lnTo>
                  <a:lnTo>
                    <a:pt x="670" y="1456"/>
                  </a:lnTo>
                  <a:lnTo>
                    <a:pt x="675" y="1393"/>
                  </a:lnTo>
                  <a:lnTo>
                    <a:pt x="675" y="1393"/>
                  </a:lnTo>
                  <a:lnTo>
                    <a:pt x="680" y="1251"/>
                  </a:lnTo>
                  <a:lnTo>
                    <a:pt x="680" y="1250"/>
                  </a:lnTo>
                  <a:lnTo>
                    <a:pt x="685" y="1067"/>
                  </a:lnTo>
                  <a:lnTo>
                    <a:pt x="685" y="1067"/>
                  </a:lnTo>
                  <a:lnTo>
                    <a:pt x="690" y="899"/>
                  </a:lnTo>
                  <a:lnTo>
                    <a:pt x="690" y="898"/>
                  </a:lnTo>
                  <a:lnTo>
                    <a:pt x="695" y="799"/>
                  </a:lnTo>
                  <a:lnTo>
                    <a:pt x="695" y="799"/>
                  </a:lnTo>
                  <a:lnTo>
                    <a:pt x="699" y="785"/>
                  </a:lnTo>
                  <a:lnTo>
                    <a:pt x="700" y="792"/>
                  </a:lnTo>
                  <a:lnTo>
                    <a:pt x="700" y="792"/>
                  </a:lnTo>
                  <a:lnTo>
                    <a:pt x="705" y="818"/>
                  </a:lnTo>
                  <a:lnTo>
                    <a:pt x="705" y="818"/>
                  </a:lnTo>
                  <a:lnTo>
                    <a:pt x="706" y="818"/>
                  </a:lnTo>
                  <a:lnTo>
                    <a:pt x="710" y="773"/>
                  </a:lnTo>
                  <a:lnTo>
                    <a:pt x="710" y="773"/>
                  </a:lnTo>
                  <a:lnTo>
                    <a:pt x="715" y="648"/>
                  </a:lnTo>
                  <a:lnTo>
                    <a:pt x="715" y="647"/>
                  </a:lnTo>
                  <a:lnTo>
                    <a:pt x="720" y="496"/>
                  </a:lnTo>
                  <a:lnTo>
                    <a:pt x="720" y="496"/>
                  </a:lnTo>
                  <a:lnTo>
                    <a:pt x="725" y="431"/>
                  </a:lnTo>
                  <a:lnTo>
                    <a:pt x="725" y="431"/>
                  </a:lnTo>
                  <a:lnTo>
                    <a:pt x="725" y="431"/>
                  </a:lnTo>
                  <a:lnTo>
                    <a:pt x="730" y="523"/>
                  </a:lnTo>
                  <a:lnTo>
                    <a:pt x="730" y="524"/>
                  </a:lnTo>
                  <a:lnTo>
                    <a:pt x="735" y="750"/>
                  </a:lnTo>
                  <a:lnTo>
                    <a:pt x="735" y="751"/>
                  </a:lnTo>
                  <a:lnTo>
                    <a:pt x="740" y="996"/>
                  </a:lnTo>
                  <a:lnTo>
                    <a:pt x="740" y="997"/>
                  </a:lnTo>
                  <a:lnTo>
                    <a:pt x="745" y="1175"/>
                  </a:lnTo>
                  <a:lnTo>
                    <a:pt x="745" y="1175"/>
                  </a:lnTo>
                  <a:lnTo>
                    <a:pt x="750" y="1247"/>
                  </a:lnTo>
                  <a:lnTo>
                    <a:pt x="750" y="1247"/>
                  </a:lnTo>
                  <a:lnTo>
                    <a:pt x="753" y="1250"/>
                  </a:lnTo>
                  <a:lnTo>
                    <a:pt x="755" y="1228"/>
                  </a:lnTo>
                  <a:lnTo>
                    <a:pt x="755" y="1228"/>
                  </a:lnTo>
                  <a:lnTo>
                    <a:pt x="761" y="1149"/>
                  </a:lnTo>
                  <a:lnTo>
                    <a:pt x="761" y="1148"/>
                  </a:lnTo>
                  <a:lnTo>
                    <a:pt x="766" y="1059"/>
                  </a:lnTo>
                  <a:lnTo>
                    <a:pt x="766" y="1058"/>
                  </a:lnTo>
                  <a:lnTo>
                    <a:pt x="771" y="1008"/>
                  </a:lnTo>
                  <a:lnTo>
                    <a:pt x="771" y="1008"/>
                  </a:lnTo>
                  <a:lnTo>
                    <a:pt x="772" y="1007"/>
                  </a:lnTo>
                  <a:lnTo>
                    <a:pt x="776" y="1038"/>
                  </a:lnTo>
                  <a:lnTo>
                    <a:pt x="776" y="1038"/>
                  </a:lnTo>
                  <a:lnTo>
                    <a:pt x="781" y="1120"/>
                  </a:lnTo>
                  <a:lnTo>
                    <a:pt x="781" y="1120"/>
                  </a:lnTo>
                  <a:lnTo>
                    <a:pt x="786" y="1210"/>
                  </a:lnTo>
                  <a:lnTo>
                    <a:pt x="786" y="1210"/>
                  </a:lnTo>
                  <a:lnTo>
                    <a:pt x="791" y="1268"/>
                  </a:lnTo>
                  <a:lnTo>
                    <a:pt x="791" y="1268"/>
                  </a:lnTo>
                  <a:lnTo>
                    <a:pt x="793" y="1272"/>
                  </a:lnTo>
                  <a:lnTo>
                    <a:pt x="796" y="1255"/>
                  </a:lnTo>
                  <a:lnTo>
                    <a:pt x="796" y="1254"/>
                  </a:lnTo>
                  <a:lnTo>
                    <a:pt x="801" y="1176"/>
                  </a:lnTo>
                  <a:lnTo>
                    <a:pt x="801" y="1175"/>
                  </a:lnTo>
                  <a:lnTo>
                    <a:pt x="806" y="1106"/>
                  </a:lnTo>
                  <a:lnTo>
                    <a:pt x="806" y="1106"/>
                  </a:lnTo>
                  <a:lnTo>
                    <a:pt x="811" y="1017"/>
                  </a:lnTo>
                  <a:lnTo>
                    <a:pt x="811" y="1017"/>
                  </a:lnTo>
                  <a:lnTo>
                    <a:pt x="816" y="908"/>
                  </a:lnTo>
                  <a:lnTo>
                    <a:pt x="816" y="908"/>
                  </a:lnTo>
                  <a:lnTo>
                    <a:pt x="821" y="847"/>
                  </a:lnTo>
                  <a:lnTo>
                    <a:pt x="821" y="847"/>
                  </a:lnTo>
                  <a:lnTo>
                    <a:pt x="822" y="845"/>
                  </a:lnTo>
                  <a:lnTo>
                    <a:pt x="826" y="870"/>
                  </a:lnTo>
                  <a:lnTo>
                    <a:pt x="826" y="871"/>
                  </a:lnTo>
                  <a:lnTo>
                    <a:pt x="831" y="950"/>
                  </a:lnTo>
                  <a:lnTo>
                    <a:pt x="831" y="950"/>
                  </a:lnTo>
                  <a:lnTo>
                    <a:pt x="835" y="974"/>
                  </a:lnTo>
                  <a:lnTo>
                    <a:pt x="836" y="963"/>
                  </a:lnTo>
                  <a:lnTo>
                    <a:pt x="836" y="963"/>
                  </a:lnTo>
                  <a:lnTo>
                    <a:pt x="841" y="811"/>
                  </a:lnTo>
                  <a:lnTo>
                    <a:pt x="841" y="810"/>
                  </a:lnTo>
                  <a:lnTo>
                    <a:pt x="846" y="586"/>
                  </a:lnTo>
                  <a:lnTo>
                    <a:pt x="846" y="585"/>
                  </a:lnTo>
                  <a:lnTo>
                    <a:pt x="851" y="511"/>
                  </a:lnTo>
                  <a:lnTo>
                    <a:pt x="851" y="515"/>
                  </a:lnTo>
                  <a:lnTo>
                    <a:pt x="851" y="515"/>
                  </a:lnTo>
                  <a:lnTo>
                    <a:pt x="857" y="648"/>
                  </a:lnTo>
                  <a:lnTo>
                    <a:pt x="857" y="649"/>
                  </a:lnTo>
                  <a:lnTo>
                    <a:pt x="862" y="851"/>
                  </a:lnTo>
                  <a:lnTo>
                    <a:pt x="862" y="852"/>
                  </a:lnTo>
                  <a:lnTo>
                    <a:pt x="867" y="926"/>
                  </a:lnTo>
                  <a:lnTo>
                    <a:pt x="867" y="923"/>
                  </a:lnTo>
                  <a:lnTo>
                    <a:pt x="867" y="923"/>
                  </a:lnTo>
                  <a:lnTo>
                    <a:pt x="872" y="805"/>
                  </a:lnTo>
                  <a:lnTo>
                    <a:pt x="872" y="803"/>
                  </a:lnTo>
                  <a:lnTo>
                    <a:pt x="877" y="651"/>
                  </a:lnTo>
                  <a:lnTo>
                    <a:pt x="877" y="650"/>
                  </a:lnTo>
                  <a:lnTo>
                    <a:pt x="880" y="623"/>
                  </a:lnTo>
                  <a:lnTo>
                    <a:pt x="882" y="642"/>
                  </a:lnTo>
                  <a:lnTo>
                    <a:pt x="882" y="642"/>
                  </a:lnTo>
                  <a:lnTo>
                    <a:pt x="887" y="771"/>
                  </a:lnTo>
                  <a:lnTo>
                    <a:pt x="887" y="772"/>
                  </a:lnTo>
                  <a:lnTo>
                    <a:pt x="892" y="949"/>
                  </a:lnTo>
                  <a:lnTo>
                    <a:pt x="892" y="950"/>
                  </a:lnTo>
                  <a:lnTo>
                    <a:pt x="897" y="1112"/>
                  </a:lnTo>
                  <a:lnTo>
                    <a:pt x="897" y="1113"/>
                  </a:lnTo>
                  <a:lnTo>
                    <a:pt x="902" y="1207"/>
                  </a:lnTo>
                  <a:lnTo>
                    <a:pt x="902" y="1207"/>
                  </a:lnTo>
                  <a:lnTo>
                    <a:pt x="907" y="1224"/>
                  </a:lnTo>
                  <a:lnTo>
                    <a:pt x="907" y="1224"/>
                  </a:lnTo>
                  <a:lnTo>
                    <a:pt x="912" y="1237"/>
                  </a:lnTo>
                  <a:lnTo>
                    <a:pt x="912" y="1237"/>
                  </a:lnTo>
                  <a:lnTo>
                    <a:pt x="917" y="1273"/>
                  </a:lnTo>
                  <a:lnTo>
                    <a:pt x="917" y="1273"/>
                  </a:lnTo>
                  <a:lnTo>
                    <a:pt x="922" y="1321"/>
                  </a:lnTo>
                  <a:lnTo>
                    <a:pt x="922" y="1321"/>
                  </a:lnTo>
                  <a:lnTo>
                    <a:pt x="927" y="1391"/>
                  </a:lnTo>
                  <a:lnTo>
                    <a:pt x="927" y="1391"/>
                  </a:lnTo>
                  <a:lnTo>
                    <a:pt x="932" y="1444"/>
                  </a:lnTo>
                  <a:lnTo>
                    <a:pt x="932" y="1444"/>
                  </a:lnTo>
                  <a:lnTo>
                    <a:pt x="936" y="1454"/>
                  </a:lnTo>
                  <a:lnTo>
                    <a:pt x="937" y="1452"/>
                  </a:lnTo>
                  <a:lnTo>
                    <a:pt x="937" y="1452"/>
                  </a:lnTo>
                  <a:lnTo>
                    <a:pt x="942" y="1446"/>
                  </a:lnTo>
                  <a:lnTo>
                    <a:pt x="942" y="1446"/>
                  </a:lnTo>
                  <a:lnTo>
                    <a:pt x="947" y="1442"/>
                  </a:lnTo>
                  <a:lnTo>
                    <a:pt x="947" y="1442"/>
                  </a:lnTo>
                  <a:lnTo>
                    <a:pt x="949" y="1442"/>
                  </a:lnTo>
                  <a:lnTo>
                    <a:pt x="952" y="1445"/>
                  </a:lnTo>
                  <a:lnTo>
                    <a:pt x="952" y="1445"/>
                  </a:lnTo>
                  <a:lnTo>
                    <a:pt x="958" y="1456"/>
                  </a:lnTo>
                  <a:lnTo>
                    <a:pt x="958" y="1456"/>
                  </a:lnTo>
                  <a:lnTo>
                    <a:pt x="963" y="1466"/>
                  </a:lnTo>
                  <a:lnTo>
                    <a:pt x="963" y="1466"/>
                  </a:lnTo>
                  <a:lnTo>
                    <a:pt x="964" y="1466"/>
                  </a:lnTo>
                  <a:lnTo>
                    <a:pt x="968" y="1449"/>
                  </a:lnTo>
                  <a:lnTo>
                    <a:pt x="968" y="1448"/>
                  </a:lnTo>
                  <a:lnTo>
                    <a:pt x="973" y="1353"/>
                  </a:lnTo>
                  <a:lnTo>
                    <a:pt x="973" y="1353"/>
                  </a:lnTo>
                  <a:lnTo>
                    <a:pt x="978" y="1172"/>
                  </a:lnTo>
                  <a:lnTo>
                    <a:pt x="978" y="1171"/>
                  </a:lnTo>
                  <a:lnTo>
                    <a:pt x="983" y="983"/>
                  </a:lnTo>
                  <a:lnTo>
                    <a:pt x="983" y="982"/>
                  </a:lnTo>
                  <a:lnTo>
                    <a:pt x="988" y="906"/>
                  </a:lnTo>
                  <a:lnTo>
                    <a:pt x="988" y="906"/>
                  </a:lnTo>
                  <a:lnTo>
                    <a:pt x="988" y="906"/>
                  </a:lnTo>
                  <a:lnTo>
                    <a:pt x="993" y="971"/>
                  </a:lnTo>
                  <a:lnTo>
                    <a:pt x="993" y="972"/>
                  </a:lnTo>
                  <a:lnTo>
                    <a:pt x="998" y="1099"/>
                  </a:lnTo>
                  <a:lnTo>
                    <a:pt x="998" y="1099"/>
                  </a:lnTo>
                  <a:lnTo>
                    <a:pt x="1003" y="1207"/>
                  </a:lnTo>
                  <a:lnTo>
                    <a:pt x="1003" y="1207"/>
                  </a:lnTo>
                  <a:lnTo>
                    <a:pt x="1008" y="1244"/>
                  </a:lnTo>
                  <a:lnTo>
                    <a:pt x="1008" y="1244"/>
                  </a:lnTo>
                  <a:lnTo>
                    <a:pt x="1008" y="1244"/>
                  </a:lnTo>
                  <a:lnTo>
                    <a:pt x="1013" y="1218"/>
                  </a:lnTo>
                  <a:lnTo>
                    <a:pt x="1013" y="1218"/>
                  </a:lnTo>
                  <a:lnTo>
                    <a:pt x="1018" y="1197"/>
                  </a:lnTo>
                  <a:lnTo>
                    <a:pt x="1018" y="1197"/>
                  </a:lnTo>
                  <a:lnTo>
                    <a:pt x="1023" y="1177"/>
                  </a:lnTo>
                  <a:lnTo>
                    <a:pt x="1023" y="1177"/>
                  </a:lnTo>
                  <a:lnTo>
                    <a:pt x="1028" y="1118"/>
                  </a:lnTo>
                  <a:lnTo>
                    <a:pt x="1028" y="1117"/>
                  </a:lnTo>
                  <a:lnTo>
                    <a:pt x="1033" y="1011"/>
                  </a:lnTo>
                  <a:lnTo>
                    <a:pt x="1033" y="1010"/>
                  </a:lnTo>
                  <a:lnTo>
                    <a:pt x="1038" y="863"/>
                  </a:lnTo>
                  <a:lnTo>
                    <a:pt x="1038" y="863"/>
                  </a:lnTo>
                  <a:lnTo>
                    <a:pt x="1043" y="734"/>
                  </a:lnTo>
                  <a:lnTo>
                    <a:pt x="1043" y="733"/>
                  </a:lnTo>
                  <a:lnTo>
                    <a:pt x="1048" y="690"/>
                  </a:lnTo>
                  <a:lnTo>
                    <a:pt x="1048" y="691"/>
                  </a:lnTo>
                  <a:lnTo>
                    <a:pt x="1048" y="691"/>
                  </a:lnTo>
                  <a:lnTo>
                    <a:pt x="1053" y="723"/>
                  </a:lnTo>
                  <a:lnTo>
                    <a:pt x="1053" y="723"/>
                  </a:lnTo>
                  <a:lnTo>
                    <a:pt x="1059" y="770"/>
                  </a:lnTo>
                  <a:lnTo>
                    <a:pt x="1059" y="770"/>
                  </a:lnTo>
                  <a:lnTo>
                    <a:pt x="1062" y="780"/>
                  </a:lnTo>
                  <a:lnTo>
                    <a:pt x="1064" y="773"/>
                  </a:lnTo>
                  <a:lnTo>
                    <a:pt x="1064" y="773"/>
                  </a:lnTo>
                  <a:lnTo>
                    <a:pt x="1069" y="694"/>
                  </a:lnTo>
                  <a:lnTo>
                    <a:pt x="1069" y="693"/>
                  </a:lnTo>
                  <a:lnTo>
                    <a:pt x="1074" y="560"/>
                  </a:lnTo>
                  <a:lnTo>
                    <a:pt x="1074" y="559"/>
                  </a:lnTo>
                  <a:lnTo>
                    <a:pt x="1079" y="470"/>
                  </a:lnTo>
                  <a:lnTo>
                    <a:pt x="1079" y="470"/>
                  </a:lnTo>
                  <a:lnTo>
                    <a:pt x="1081" y="459"/>
                  </a:lnTo>
                  <a:lnTo>
                    <a:pt x="1084" y="480"/>
                  </a:lnTo>
                  <a:lnTo>
                    <a:pt x="1084" y="480"/>
                  </a:lnTo>
                  <a:lnTo>
                    <a:pt x="1089" y="610"/>
                  </a:lnTo>
                  <a:lnTo>
                    <a:pt x="1089" y="611"/>
                  </a:lnTo>
                  <a:lnTo>
                    <a:pt x="1094" y="792"/>
                  </a:lnTo>
                  <a:lnTo>
                    <a:pt x="1094" y="793"/>
                  </a:lnTo>
                  <a:lnTo>
                    <a:pt x="1099" y="928"/>
                  </a:lnTo>
                  <a:lnTo>
                    <a:pt x="1099" y="929"/>
                  </a:lnTo>
                  <a:lnTo>
                    <a:pt x="1104" y="965"/>
                  </a:lnTo>
                  <a:lnTo>
                    <a:pt x="1104" y="963"/>
                  </a:lnTo>
                  <a:lnTo>
                    <a:pt x="1104" y="963"/>
                  </a:lnTo>
                  <a:lnTo>
                    <a:pt x="1109" y="918"/>
                  </a:lnTo>
                  <a:lnTo>
                    <a:pt x="1109" y="918"/>
                  </a:lnTo>
                  <a:lnTo>
                    <a:pt x="1114" y="826"/>
                  </a:lnTo>
                  <a:lnTo>
                    <a:pt x="1114" y="825"/>
                  </a:lnTo>
                  <a:lnTo>
                    <a:pt x="1119" y="661"/>
                  </a:lnTo>
                  <a:lnTo>
                    <a:pt x="1119" y="660"/>
                  </a:lnTo>
                  <a:lnTo>
                    <a:pt x="1124" y="485"/>
                  </a:lnTo>
                  <a:lnTo>
                    <a:pt x="1124" y="484"/>
                  </a:lnTo>
                  <a:lnTo>
                    <a:pt x="1129" y="398"/>
                  </a:lnTo>
                  <a:lnTo>
                    <a:pt x="1129" y="398"/>
                  </a:lnTo>
                  <a:lnTo>
                    <a:pt x="1131" y="398"/>
                  </a:lnTo>
                  <a:lnTo>
                    <a:pt x="1134" y="489"/>
                  </a:lnTo>
                  <a:lnTo>
                    <a:pt x="1134" y="490"/>
                  </a:lnTo>
                  <a:lnTo>
                    <a:pt x="1139" y="738"/>
                  </a:lnTo>
                  <a:lnTo>
                    <a:pt x="1139" y="740"/>
                  </a:lnTo>
                  <a:lnTo>
                    <a:pt x="1144" y="1034"/>
                  </a:lnTo>
                  <a:lnTo>
                    <a:pt x="1144" y="1036"/>
                  </a:lnTo>
                  <a:lnTo>
                    <a:pt x="1149" y="1207"/>
                  </a:lnTo>
                  <a:lnTo>
                    <a:pt x="1149" y="1208"/>
                  </a:lnTo>
                  <a:lnTo>
                    <a:pt x="1152" y="1225"/>
                  </a:lnTo>
                  <a:lnTo>
                    <a:pt x="1155" y="1205"/>
                  </a:lnTo>
                  <a:lnTo>
                    <a:pt x="1155" y="1205"/>
                  </a:lnTo>
                  <a:lnTo>
                    <a:pt x="1160" y="1091"/>
                  </a:lnTo>
                  <a:lnTo>
                    <a:pt x="1160" y="1090"/>
                  </a:lnTo>
                  <a:lnTo>
                    <a:pt x="1165" y="940"/>
                  </a:lnTo>
                  <a:lnTo>
                    <a:pt x="1165" y="939"/>
                  </a:lnTo>
                  <a:lnTo>
                    <a:pt x="1170" y="843"/>
                  </a:lnTo>
                  <a:lnTo>
                    <a:pt x="1170" y="843"/>
                  </a:lnTo>
                  <a:lnTo>
                    <a:pt x="1175" y="815"/>
                  </a:lnTo>
                  <a:lnTo>
                    <a:pt x="1175" y="815"/>
                  </a:lnTo>
                  <a:lnTo>
                    <a:pt x="1180" y="811"/>
                  </a:lnTo>
                  <a:lnTo>
                    <a:pt x="1180" y="811"/>
                  </a:lnTo>
                  <a:lnTo>
                    <a:pt x="1180" y="811"/>
                  </a:lnTo>
                  <a:lnTo>
                    <a:pt x="1185" y="826"/>
                  </a:lnTo>
                  <a:lnTo>
                    <a:pt x="1185" y="826"/>
                  </a:lnTo>
                  <a:lnTo>
                    <a:pt x="1190" y="859"/>
                  </a:lnTo>
                  <a:lnTo>
                    <a:pt x="1190" y="859"/>
                  </a:lnTo>
                  <a:lnTo>
                    <a:pt x="1195" y="921"/>
                  </a:lnTo>
                  <a:lnTo>
                    <a:pt x="1195" y="922"/>
                  </a:lnTo>
                  <a:lnTo>
                    <a:pt x="1200" y="987"/>
                  </a:lnTo>
                  <a:lnTo>
                    <a:pt x="1200" y="988"/>
                  </a:lnTo>
                  <a:lnTo>
                    <a:pt x="1205" y="1037"/>
                  </a:lnTo>
                  <a:lnTo>
                    <a:pt x="1205" y="1037"/>
                  </a:lnTo>
                  <a:lnTo>
                    <a:pt x="1210" y="1063"/>
                  </a:lnTo>
                  <a:lnTo>
                    <a:pt x="1210" y="1063"/>
                  </a:lnTo>
                  <a:lnTo>
                    <a:pt x="1210" y="1063"/>
                  </a:lnTo>
                  <a:lnTo>
                    <a:pt x="1215" y="1025"/>
                  </a:lnTo>
                  <a:lnTo>
                    <a:pt x="1215" y="1025"/>
                  </a:lnTo>
                  <a:lnTo>
                    <a:pt x="1220" y="950"/>
                  </a:lnTo>
                  <a:lnTo>
                    <a:pt x="1220" y="950"/>
                  </a:lnTo>
                  <a:lnTo>
                    <a:pt x="1225" y="826"/>
                  </a:lnTo>
                  <a:lnTo>
                    <a:pt x="1225" y="825"/>
                  </a:lnTo>
                  <a:lnTo>
                    <a:pt x="1230" y="658"/>
                  </a:lnTo>
                  <a:lnTo>
                    <a:pt x="1230" y="657"/>
                  </a:lnTo>
                  <a:lnTo>
                    <a:pt x="1235" y="536"/>
                  </a:lnTo>
                  <a:lnTo>
                    <a:pt x="1235" y="536"/>
                  </a:lnTo>
                  <a:lnTo>
                    <a:pt x="1238" y="529"/>
                  </a:lnTo>
                  <a:lnTo>
                    <a:pt x="1240" y="579"/>
                  </a:lnTo>
                  <a:lnTo>
                    <a:pt x="1240" y="580"/>
                  </a:lnTo>
                  <a:lnTo>
                    <a:pt x="1245" y="782"/>
                  </a:lnTo>
                  <a:lnTo>
                    <a:pt x="1245" y="783"/>
                  </a:lnTo>
                  <a:lnTo>
                    <a:pt x="1250" y="1034"/>
                  </a:lnTo>
                  <a:lnTo>
                    <a:pt x="1250" y="1035"/>
                  </a:lnTo>
                  <a:lnTo>
                    <a:pt x="1256" y="1229"/>
                  </a:lnTo>
                  <a:lnTo>
                    <a:pt x="1256" y="1230"/>
                  </a:lnTo>
                  <a:lnTo>
                    <a:pt x="1259" y="1264"/>
                  </a:lnTo>
                  <a:lnTo>
                    <a:pt x="1261" y="1254"/>
                  </a:lnTo>
                  <a:lnTo>
                    <a:pt x="1261" y="1253"/>
                  </a:lnTo>
                  <a:lnTo>
                    <a:pt x="1266" y="1136"/>
                  </a:lnTo>
                  <a:lnTo>
                    <a:pt x="1266" y="1135"/>
                  </a:lnTo>
                  <a:lnTo>
                    <a:pt x="1271" y="995"/>
                  </a:lnTo>
                  <a:lnTo>
                    <a:pt x="1271" y="995"/>
                  </a:lnTo>
                  <a:lnTo>
                    <a:pt x="1276" y="906"/>
                  </a:lnTo>
                  <a:lnTo>
                    <a:pt x="1276" y="906"/>
                  </a:lnTo>
                  <a:lnTo>
                    <a:pt x="1281" y="823"/>
                  </a:lnTo>
                  <a:lnTo>
                    <a:pt x="1281" y="822"/>
                  </a:lnTo>
                  <a:lnTo>
                    <a:pt x="1286" y="728"/>
                  </a:lnTo>
                  <a:lnTo>
                    <a:pt x="1286" y="728"/>
                  </a:lnTo>
                  <a:lnTo>
                    <a:pt x="1291" y="658"/>
                  </a:lnTo>
                  <a:lnTo>
                    <a:pt x="1291" y="658"/>
                  </a:lnTo>
                  <a:lnTo>
                    <a:pt x="1295" y="645"/>
                  </a:lnTo>
                  <a:lnTo>
                    <a:pt x="1296" y="655"/>
                  </a:lnTo>
                  <a:lnTo>
                    <a:pt x="1296" y="656"/>
                  </a:lnTo>
                  <a:lnTo>
                    <a:pt x="1301" y="741"/>
                  </a:lnTo>
                  <a:lnTo>
                    <a:pt x="1301" y="742"/>
                  </a:lnTo>
                  <a:lnTo>
                    <a:pt x="1306" y="860"/>
                  </a:lnTo>
                  <a:lnTo>
                    <a:pt x="1306" y="860"/>
                  </a:lnTo>
                  <a:lnTo>
                    <a:pt x="1311" y="905"/>
                  </a:lnTo>
                  <a:lnTo>
                    <a:pt x="1311" y="903"/>
                  </a:lnTo>
                  <a:lnTo>
                    <a:pt x="1311" y="903"/>
                  </a:lnTo>
                  <a:lnTo>
                    <a:pt x="1316" y="817"/>
                  </a:lnTo>
                  <a:lnTo>
                    <a:pt x="1316" y="816"/>
                  </a:lnTo>
                  <a:lnTo>
                    <a:pt x="1321" y="611"/>
                  </a:lnTo>
                  <a:lnTo>
                    <a:pt x="1321" y="609"/>
                  </a:lnTo>
                  <a:lnTo>
                    <a:pt x="1326" y="368"/>
                  </a:lnTo>
                  <a:lnTo>
                    <a:pt x="1326" y="366"/>
                  </a:lnTo>
                  <a:lnTo>
                    <a:pt x="1331" y="242"/>
                  </a:lnTo>
                  <a:lnTo>
                    <a:pt x="1331" y="242"/>
                  </a:lnTo>
                  <a:lnTo>
                    <a:pt x="1333" y="241"/>
                  </a:lnTo>
                  <a:lnTo>
                    <a:pt x="1336" y="340"/>
                  </a:lnTo>
                  <a:lnTo>
                    <a:pt x="1336" y="340"/>
                  </a:lnTo>
                  <a:lnTo>
                    <a:pt x="1341" y="636"/>
                  </a:lnTo>
                  <a:lnTo>
                    <a:pt x="1341" y="638"/>
                  </a:lnTo>
                  <a:lnTo>
                    <a:pt x="1346" y="991"/>
                  </a:lnTo>
                  <a:lnTo>
                    <a:pt x="1346" y="992"/>
                  </a:lnTo>
                  <a:lnTo>
                    <a:pt x="1352" y="1190"/>
                  </a:lnTo>
                  <a:lnTo>
                    <a:pt x="1352" y="1191"/>
                  </a:lnTo>
                  <a:lnTo>
                    <a:pt x="1354" y="1202"/>
                  </a:lnTo>
                  <a:lnTo>
                    <a:pt x="1357" y="1164"/>
                  </a:lnTo>
                  <a:lnTo>
                    <a:pt x="1357" y="1164"/>
                  </a:lnTo>
                  <a:lnTo>
                    <a:pt x="1362" y="1042"/>
                  </a:lnTo>
                  <a:lnTo>
                    <a:pt x="1362" y="1041"/>
                  </a:lnTo>
                  <a:lnTo>
                    <a:pt x="1367" y="981"/>
                  </a:lnTo>
                  <a:lnTo>
                    <a:pt x="1367" y="981"/>
                  </a:lnTo>
                  <a:lnTo>
                    <a:pt x="1368" y="981"/>
                  </a:lnTo>
                  <a:lnTo>
                    <a:pt x="1372" y="1026"/>
                  </a:lnTo>
                  <a:lnTo>
                    <a:pt x="1372" y="1027"/>
                  </a:lnTo>
                  <a:lnTo>
                    <a:pt x="1377" y="1119"/>
                  </a:lnTo>
                  <a:lnTo>
                    <a:pt x="1377" y="1119"/>
                  </a:lnTo>
                  <a:lnTo>
                    <a:pt x="1382" y="1175"/>
                  </a:lnTo>
                  <a:lnTo>
                    <a:pt x="1382" y="1175"/>
                  </a:lnTo>
                  <a:lnTo>
                    <a:pt x="1383" y="1175"/>
                  </a:lnTo>
                  <a:lnTo>
                    <a:pt x="1387" y="1140"/>
                  </a:lnTo>
                  <a:lnTo>
                    <a:pt x="1387" y="1140"/>
                  </a:lnTo>
                  <a:lnTo>
                    <a:pt x="1392" y="1097"/>
                  </a:lnTo>
                  <a:lnTo>
                    <a:pt x="1392" y="1097"/>
                  </a:lnTo>
                  <a:lnTo>
                    <a:pt x="1393" y="1094"/>
                  </a:lnTo>
                  <a:lnTo>
                    <a:pt x="1397" y="1121"/>
                  </a:lnTo>
                  <a:lnTo>
                    <a:pt x="1397" y="1121"/>
                  </a:lnTo>
                  <a:lnTo>
                    <a:pt x="1402" y="1218"/>
                  </a:lnTo>
                  <a:lnTo>
                    <a:pt x="1402" y="1218"/>
                  </a:lnTo>
                  <a:lnTo>
                    <a:pt x="1407" y="1328"/>
                  </a:lnTo>
                  <a:lnTo>
                    <a:pt x="1407" y="1328"/>
                  </a:lnTo>
                  <a:lnTo>
                    <a:pt x="1412" y="1369"/>
                  </a:lnTo>
                  <a:lnTo>
                    <a:pt x="1412" y="1368"/>
                  </a:lnTo>
                  <a:lnTo>
                    <a:pt x="1412" y="1368"/>
                  </a:lnTo>
                  <a:lnTo>
                    <a:pt x="1417" y="1262"/>
                  </a:lnTo>
                  <a:lnTo>
                    <a:pt x="1417" y="1261"/>
                  </a:lnTo>
                  <a:lnTo>
                    <a:pt x="1422" y="1076"/>
                  </a:lnTo>
                  <a:lnTo>
                    <a:pt x="1422" y="1075"/>
                  </a:lnTo>
                  <a:lnTo>
                    <a:pt x="1427" y="955"/>
                  </a:lnTo>
                  <a:lnTo>
                    <a:pt x="1427" y="954"/>
                  </a:lnTo>
                  <a:lnTo>
                    <a:pt x="1430" y="941"/>
                  </a:lnTo>
                  <a:lnTo>
                    <a:pt x="1432" y="962"/>
                  </a:lnTo>
                  <a:lnTo>
                    <a:pt x="1432" y="962"/>
                  </a:lnTo>
                  <a:lnTo>
                    <a:pt x="1437" y="1071"/>
                  </a:lnTo>
                  <a:lnTo>
                    <a:pt x="1437" y="1072"/>
                  </a:lnTo>
                  <a:lnTo>
                    <a:pt x="1442" y="1128"/>
                  </a:lnTo>
                  <a:lnTo>
                    <a:pt x="1442" y="1128"/>
                  </a:lnTo>
                  <a:lnTo>
                    <a:pt x="1442" y="1128"/>
                  </a:lnTo>
                  <a:lnTo>
                    <a:pt x="1447" y="1071"/>
                  </a:lnTo>
                  <a:lnTo>
                    <a:pt x="1447" y="1071"/>
                  </a:lnTo>
                  <a:lnTo>
                    <a:pt x="1453" y="956"/>
                  </a:lnTo>
                  <a:lnTo>
                    <a:pt x="1453" y="956"/>
                  </a:lnTo>
                  <a:lnTo>
                    <a:pt x="1458" y="888"/>
                  </a:lnTo>
                  <a:lnTo>
                    <a:pt x="1458" y="888"/>
                  </a:lnTo>
                  <a:lnTo>
                    <a:pt x="1461" y="878"/>
                  </a:lnTo>
                  <a:lnTo>
                    <a:pt x="1463" y="881"/>
                  </a:lnTo>
                  <a:lnTo>
                    <a:pt x="1463" y="881"/>
                  </a:lnTo>
                  <a:lnTo>
                    <a:pt x="1468" y="900"/>
                  </a:lnTo>
                  <a:lnTo>
                    <a:pt x="1468" y="900"/>
                  </a:lnTo>
                  <a:lnTo>
                    <a:pt x="1470" y="903"/>
                  </a:lnTo>
                  <a:lnTo>
                    <a:pt x="1473" y="888"/>
                  </a:lnTo>
                  <a:lnTo>
                    <a:pt x="1473" y="887"/>
                  </a:lnTo>
                  <a:lnTo>
                    <a:pt x="1478" y="814"/>
                  </a:lnTo>
                  <a:lnTo>
                    <a:pt x="1478" y="813"/>
                  </a:lnTo>
                  <a:lnTo>
                    <a:pt x="1483" y="712"/>
                  </a:lnTo>
                  <a:lnTo>
                    <a:pt x="1483" y="712"/>
                  </a:lnTo>
                  <a:lnTo>
                    <a:pt x="1488" y="615"/>
                  </a:lnTo>
                  <a:lnTo>
                    <a:pt x="1488" y="614"/>
                  </a:lnTo>
                  <a:lnTo>
                    <a:pt x="1492" y="583"/>
                  </a:lnTo>
                  <a:lnTo>
                    <a:pt x="1493" y="588"/>
                  </a:lnTo>
                  <a:lnTo>
                    <a:pt x="1493" y="588"/>
                  </a:lnTo>
                  <a:lnTo>
                    <a:pt x="1498" y="702"/>
                  </a:lnTo>
                  <a:lnTo>
                    <a:pt x="1498" y="703"/>
                  </a:lnTo>
                  <a:lnTo>
                    <a:pt x="1503" y="932"/>
                  </a:lnTo>
                  <a:lnTo>
                    <a:pt x="1503" y="933"/>
                  </a:lnTo>
                  <a:lnTo>
                    <a:pt x="1508" y="1163"/>
                  </a:lnTo>
                  <a:lnTo>
                    <a:pt x="1508" y="1164"/>
                  </a:lnTo>
                  <a:lnTo>
                    <a:pt x="1513" y="1272"/>
                  </a:lnTo>
                  <a:lnTo>
                    <a:pt x="1513" y="1272"/>
                  </a:lnTo>
                  <a:lnTo>
                    <a:pt x="1516" y="1277"/>
                  </a:lnTo>
                  <a:lnTo>
                    <a:pt x="1518" y="1253"/>
                  </a:lnTo>
                  <a:lnTo>
                    <a:pt x="1518" y="1253"/>
                  </a:lnTo>
                  <a:lnTo>
                    <a:pt x="1523" y="1191"/>
                  </a:lnTo>
                  <a:lnTo>
                    <a:pt x="1523" y="1191"/>
                  </a:lnTo>
                  <a:lnTo>
                    <a:pt x="1528" y="1143"/>
                  </a:lnTo>
                  <a:lnTo>
                    <a:pt x="1528" y="1143"/>
                  </a:lnTo>
                  <a:lnTo>
                    <a:pt x="1533" y="1107"/>
                  </a:lnTo>
                  <a:lnTo>
                    <a:pt x="1533" y="1107"/>
                  </a:lnTo>
                  <a:lnTo>
                    <a:pt x="1538" y="1049"/>
                  </a:lnTo>
                  <a:lnTo>
                    <a:pt x="1538" y="1049"/>
                  </a:lnTo>
                  <a:lnTo>
                    <a:pt x="1543" y="961"/>
                  </a:lnTo>
                  <a:lnTo>
                    <a:pt x="1543" y="960"/>
                  </a:lnTo>
                  <a:lnTo>
                    <a:pt x="1548" y="879"/>
                  </a:lnTo>
                  <a:lnTo>
                    <a:pt x="1548" y="878"/>
                  </a:lnTo>
                  <a:lnTo>
                    <a:pt x="1554" y="781"/>
                  </a:lnTo>
                  <a:lnTo>
                    <a:pt x="1554" y="780"/>
                  </a:lnTo>
                  <a:lnTo>
                    <a:pt x="1559" y="652"/>
                  </a:lnTo>
                  <a:lnTo>
                    <a:pt x="1559" y="651"/>
                  </a:lnTo>
                  <a:lnTo>
                    <a:pt x="1564" y="569"/>
                  </a:lnTo>
                  <a:lnTo>
                    <a:pt x="1564" y="569"/>
                  </a:lnTo>
                  <a:lnTo>
                    <a:pt x="1565" y="567"/>
                  </a:lnTo>
                  <a:lnTo>
                    <a:pt x="1569" y="628"/>
                  </a:lnTo>
                  <a:lnTo>
                    <a:pt x="1569" y="628"/>
                  </a:lnTo>
                  <a:lnTo>
                    <a:pt x="1574" y="848"/>
                  </a:lnTo>
                  <a:lnTo>
                    <a:pt x="1574" y="850"/>
                  </a:lnTo>
                  <a:lnTo>
                    <a:pt x="1579" y="1137"/>
                  </a:lnTo>
                  <a:lnTo>
                    <a:pt x="1579" y="1138"/>
                  </a:lnTo>
                  <a:lnTo>
                    <a:pt x="1584" y="1333"/>
                  </a:lnTo>
                  <a:lnTo>
                    <a:pt x="1584" y="1334"/>
                  </a:lnTo>
                  <a:lnTo>
                    <a:pt x="1588" y="1361"/>
                  </a:lnTo>
                  <a:lnTo>
                    <a:pt x="1589" y="1343"/>
                  </a:lnTo>
                  <a:lnTo>
                    <a:pt x="1589" y="1343"/>
                  </a:lnTo>
                  <a:lnTo>
                    <a:pt x="1594" y="1235"/>
                  </a:lnTo>
                  <a:lnTo>
                    <a:pt x="1594" y="1235"/>
                  </a:lnTo>
                  <a:lnTo>
                    <a:pt x="1599" y="1122"/>
                  </a:lnTo>
                  <a:lnTo>
                    <a:pt x="1599" y="1121"/>
                  </a:lnTo>
                  <a:lnTo>
                    <a:pt x="1604" y="1026"/>
                  </a:lnTo>
                  <a:lnTo>
                    <a:pt x="1604" y="1026"/>
                  </a:lnTo>
                  <a:lnTo>
                    <a:pt x="1609" y="969"/>
                  </a:lnTo>
                  <a:lnTo>
                    <a:pt x="1609" y="969"/>
                  </a:lnTo>
                  <a:lnTo>
                    <a:pt x="1614" y="956"/>
                  </a:lnTo>
                  <a:lnTo>
                    <a:pt x="1614" y="956"/>
                  </a:lnTo>
                  <a:lnTo>
                    <a:pt x="1619" y="953"/>
                  </a:lnTo>
                  <a:lnTo>
                    <a:pt x="1619" y="953"/>
                  </a:lnTo>
                  <a:lnTo>
                    <a:pt x="1619" y="953"/>
                  </a:lnTo>
                  <a:lnTo>
                    <a:pt x="1624" y="964"/>
                  </a:lnTo>
                  <a:lnTo>
                    <a:pt x="1624" y="964"/>
                  </a:lnTo>
                  <a:lnTo>
                    <a:pt x="1629" y="1004"/>
                  </a:lnTo>
                  <a:lnTo>
                    <a:pt x="1629" y="1004"/>
                  </a:lnTo>
                  <a:lnTo>
                    <a:pt x="1633" y="1014"/>
                  </a:lnTo>
                  <a:lnTo>
                    <a:pt x="1634" y="1008"/>
                  </a:lnTo>
                  <a:lnTo>
                    <a:pt x="1634" y="1008"/>
                  </a:lnTo>
                  <a:lnTo>
                    <a:pt x="1639" y="977"/>
                  </a:lnTo>
                  <a:lnTo>
                    <a:pt x="1639" y="976"/>
                  </a:lnTo>
                  <a:lnTo>
                    <a:pt x="1643" y="969"/>
                  </a:lnTo>
                  <a:lnTo>
                    <a:pt x="1644" y="974"/>
                  </a:lnTo>
                  <a:lnTo>
                    <a:pt x="1644" y="974"/>
                  </a:lnTo>
                  <a:lnTo>
                    <a:pt x="1650" y="1025"/>
                  </a:lnTo>
                  <a:lnTo>
                    <a:pt x="1650" y="1026"/>
                  </a:lnTo>
                  <a:lnTo>
                    <a:pt x="1655" y="1143"/>
                  </a:lnTo>
                  <a:lnTo>
                    <a:pt x="1655" y="1144"/>
                  </a:lnTo>
                  <a:lnTo>
                    <a:pt x="1660" y="1293"/>
                  </a:lnTo>
                  <a:lnTo>
                    <a:pt x="1660" y="1294"/>
                  </a:lnTo>
                  <a:lnTo>
                    <a:pt x="1665" y="1381"/>
                  </a:lnTo>
                  <a:lnTo>
                    <a:pt x="1665" y="1381"/>
                  </a:lnTo>
                  <a:lnTo>
                    <a:pt x="1666" y="1382"/>
                  </a:lnTo>
                  <a:lnTo>
                    <a:pt x="1670" y="1332"/>
                  </a:lnTo>
                  <a:lnTo>
                    <a:pt x="1670" y="1331"/>
                  </a:lnTo>
                  <a:lnTo>
                    <a:pt x="1675" y="1195"/>
                  </a:lnTo>
                  <a:lnTo>
                    <a:pt x="1675" y="1194"/>
                  </a:lnTo>
                  <a:lnTo>
                    <a:pt x="1680" y="1040"/>
                  </a:lnTo>
                  <a:lnTo>
                    <a:pt x="1680" y="1039"/>
                  </a:lnTo>
                  <a:lnTo>
                    <a:pt x="1685" y="932"/>
                  </a:lnTo>
                  <a:lnTo>
                    <a:pt x="1685" y="932"/>
                  </a:lnTo>
                  <a:lnTo>
                    <a:pt x="1690" y="892"/>
                  </a:lnTo>
                  <a:lnTo>
                    <a:pt x="1690" y="892"/>
                  </a:lnTo>
                  <a:lnTo>
                    <a:pt x="1691" y="891"/>
                  </a:lnTo>
                  <a:lnTo>
                    <a:pt x="1695" y="913"/>
                  </a:lnTo>
                  <a:lnTo>
                    <a:pt x="1695" y="913"/>
                  </a:lnTo>
                  <a:lnTo>
                    <a:pt x="1700" y="940"/>
                  </a:lnTo>
                  <a:lnTo>
                    <a:pt x="1700" y="940"/>
                  </a:lnTo>
                  <a:lnTo>
                    <a:pt x="1705" y="948"/>
                  </a:lnTo>
                  <a:lnTo>
                    <a:pt x="1705" y="949"/>
                  </a:lnTo>
                  <a:lnTo>
                    <a:pt x="1709" y="950"/>
                  </a:lnTo>
                  <a:lnTo>
                    <a:pt x="1710" y="950"/>
                  </a:lnTo>
                  <a:lnTo>
                    <a:pt x="1710" y="950"/>
                  </a:lnTo>
                  <a:lnTo>
                    <a:pt x="1715" y="947"/>
                  </a:lnTo>
                  <a:lnTo>
                    <a:pt x="1715" y="947"/>
                  </a:lnTo>
                  <a:lnTo>
                    <a:pt x="1718" y="946"/>
                  </a:lnTo>
                  <a:lnTo>
                    <a:pt x="1720" y="948"/>
                  </a:lnTo>
                  <a:lnTo>
                    <a:pt x="1720" y="948"/>
                  </a:lnTo>
                  <a:lnTo>
                    <a:pt x="1725" y="971"/>
                  </a:lnTo>
                  <a:lnTo>
                    <a:pt x="1725" y="971"/>
                  </a:lnTo>
                  <a:lnTo>
                    <a:pt x="1730" y="1017"/>
                  </a:lnTo>
                  <a:lnTo>
                    <a:pt x="1730" y="1017"/>
                  </a:lnTo>
                  <a:lnTo>
                    <a:pt x="1735" y="1054"/>
                  </a:lnTo>
                  <a:lnTo>
                    <a:pt x="1735" y="1055"/>
                  </a:lnTo>
                  <a:lnTo>
                    <a:pt x="1740" y="1103"/>
                  </a:lnTo>
                  <a:lnTo>
                    <a:pt x="1740" y="1103"/>
                  </a:lnTo>
                  <a:lnTo>
                    <a:pt x="1745" y="1172"/>
                  </a:lnTo>
                  <a:lnTo>
                    <a:pt x="1745" y="1172"/>
                  </a:lnTo>
                  <a:lnTo>
                    <a:pt x="1751" y="1264"/>
                  </a:lnTo>
                  <a:lnTo>
                    <a:pt x="1751" y="1265"/>
                  </a:lnTo>
                  <a:lnTo>
                    <a:pt x="1756" y="1358"/>
                  </a:lnTo>
                  <a:lnTo>
                    <a:pt x="1756" y="1358"/>
                  </a:lnTo>
                  <a:lnTo>
                    <a:pt x="1761" y="1411"/>
                  </a:lnTo>
                  <a:lnTo>
                    <a:pt x="1761" y="1411"/>
                  </a:lnTo>
                  <a:lnTo>
                    <a:pt x="1762" y="1412"/>
                  </a:lnTo>
                  <a:lnTo>
                    <a:pt x="1766" y="1386"/>
                  </a:lnTo>
                  <a:lnTo>
                    <a:pt x="1766" y="1385"/>
                  </a:lnTo>
                  <a:lnTo>
                    <a:pt x="1771" y="1327"/>
                  </a:lnTo>
                  <a:lnTo>
                    <a:pt x="1771" y="1326"/>
                  </a:lnTo>
                  <a:lnTo>
                    <a:pt x="1776" y="1280"/>
                  </a:lnTo>
                  <a:lnTo>
                    <a:pt x="1776" y="1280"/>
                  </a:lnTo>
                  <a:lnTo>
                    <a:pt x="1781" y="1227"/>
                  </a:lnTo>
                  <a:lnTo>
                    <a:pt x="1781" y="1227"/>
                  </a:lnTo>
                  <a:lnTo>
                    <a:pt x="1786" y="1183"/>
                  </a:lnTo>
                  <a:lnTo>
                    <a:pt x="1786" y="1182"/>
                  </a:lnTo>
                  <a:lnTo>
                    <a:pt x="1791" y="1142"/>
                  </a:lnTo>
                  <a:lnTo>
                    <a:pt x="1791" y="1142"/>
                  </a:lnTo>
                  <a:lnTo>
                    <a:pt x="1796" y="1120"/>
                  </a:lnTo>
                  <a:lnTo>
                    <a:pt x="1796" y="1120"/>
                  </a:lnTo>
                  <a:lnTo>
                    <a:pt x="1801" y="1103"/>
                  </a:lnTo>
                  <a:lnTo>
                    <a:pt x="1801" y="1103"/>
                  </a:lnTo>
                  <a:lnTo>
                    <a:pt x="1806" y="1064"/>
                  </a:lnTo>
                  <a:lnTo>
                    <a:pt x="1806" y="1064"/>
                  </a:lnTo>
                  <a:lnTo>
                    <a:pt x="1811" y="1024"/>
                  </a:lnTo>
                  <a:lnTo>
                    <a:pt x="1811" y="1024"/>
                  </a:lnTo>
                  <a:lnTo>
                    <a:pt x="1814" y="1020"/>
                  </a:lnTo>
                  <a:lnTo>
                    <a:pt x="1816" y="1042"/>
                  </a:lnTo>
                  <a:lnTo>
                    <a:pt x="1816" y="1043"/>
                  </a:lnTo>
                  <a:lnTo>
                    <a:pt x="1821" y="1124"/>
                  </a:lnTo>
                  <a:lnTo>
                    <a:pt x="1821" y="1124"/>
                  </a:lnTo>
                  <a:lnTo>
                    <a:pt x="1826" y="1207"/>
                  </a:lnTo>
                  <a:lnTo>
                    <a:pt x="1826" y="1207"/>
                  </a:lnTo>
                  <a:lnTo>
                    <a:pt x="1830" y="1235"/>
                  </a:lnTo>
                  <a:lnTo>
                    <a:pt x="1831" y="1230"/>
                  </a:lnTo>
                  <a:lnTo>
                    <a:pt x="1831" y="1229"/>
                  </a:lnTo>
                  <a:lnTo>
                    <a:pt x="1836" y="1140"/>
                  </a:lnTo>
                  <a:lnTo>
                    <a:pt x="1836" y="1139"/>
                  </a:lnTo>
                  <a:lnTo>
                    <a:pt x="1841" y="1006"/>
                  </a:lnTo>
                  <a:lnTo>
                    <a:pt x="1841" y="1005"/>
                  </a:lnTo>
                  <a:lnTo>
                    <a:pt x="1846" y="902"/>
                  </a:lnTo>
                  <a:lnTo>
                    <a:pt x="1846" y="901"/>
                  </a:lnTo>
                  <a:lnTo>
                    <a:pt x="1852" y="846"/>
                  </a:lnTo>
                  <a:lnTo>
                    <a:pt x="1852" y="846"/>
                  </a:lnTo>
                  <a:lnTo>
                    <a:pt x="1857" y="830"/>
                  </a:lnTo>
                  <a:lnTo>
                    <a:pt x="1857" y="830"/>
                  </a:lnTo>
                  <a:lnTo>
                    <a:pt x="1857" y="830"/>
                  </a:lnTo>
                  <a:lnTo>
                    <a:pt x="1862" y="844"/>
                  </a:lnTo>
                  <a:lnTo>
                    <a:pt x="1862" y="844"/>
                  </a:lnTo>
                  <a:lnTo>
                    <a:pt x="1867" y="872"/>
                  </a:lnTo>
                  <a:lnTo>
                    <a:pt x="1867" y="872"/>
                  </a:lnTo>
                  <a:lnTo>
                    <a:pt x="1872" y="919"/>
                  </a:lnTo>
                  <a:lnTo>
                    <a:pt x="1872" y="919"/>
                  </a:lnTo>
                  <a:lnTo>
                    <a:pt x="1877" y="990"/>
                  </a:lnTo>
                  <a:lnTo>
                    <a:pt x="1877" y="991"/>
                  </a:lnTo>
                  <a:lnTo>
                    <a:pt x="1882" y="1078"/>
                  </a:lnTo>
                  <a:lnTo>
                    <a:pt x="1882" y="1078"/>
                  </a:lnTo>
                  <a:lnTo>
                    <a:pt x="1887" y="1118"/>
                  </a:lnTo>
                  <a:lnTo>
                    <a:pt x="1887" y="1117"/>
                  </a:lnTo>
                  <a:lnTo>
                    <a:pt x="1887" y="1117"/>
                  </a:lnTo>
                  <a:lnTo>
                    <a:pt x="1892" y="1058"/>
                  </a:lnTo>
                  <a:lnTo>
                    <a:pt x="1892" y="1058"/>
                  </a:lnTo>
                  <a:lnTo>
                    <a:pt x="1897" y="956"/>
                  </a:lnTo>
                  <a:lnTo>
                    <a:pt x="1897" y="955"/>
                  </a:lnTo>
                  <a:lnTo>
                    <a:pt x="1902" y="889"/>
                  </a:lnTo>
                  <a:lnTo>
                    <a:pt x="1902" y="888"/>
                  </a:lnTo>
                  <a:lnTo>
                    <a:pt x="1907" y="853"/>
                  </a:lnTo>
                  <a:lnTo>
                    <a:pt x="1907" y="853"/>
                  </a:lnTo>
                  <a:lnTo>
                    <a:pt x="1912" y="814"/>
                  </a:lnTo>
                  <a:lnTo>
                    <a:pt x="1912" y="814"/>
                  </a:lnTo>
                  <a:lnTo>
                    <a:pt x="1917" y="801"/>
                  </a:lnTo>
                  <a:lnTo>
                    <a:pt x="1917" y="802"/>
                  </a:lnTo>
                  <a:lnTo>
                    <a:pt x="1917" y="802"/>
                  </a:lnTo>
                  <a:lnTo>
                    <a:pt x="1922" y="846"/>
                  </a:lnTo>
                  <a:lnTo>
                    <a:pt x="1922" y="846"/>
                  </a:lnTo>
                  <a:lnTo>
                    <a:pt x="1927" y="996"/>
                  </a:lnTo>
                  <a:lnTo>
                    <a:pt x="1927" y="998"/>
                  </a:lnTo>
                  <a:lnTo>
                    <a:pt x="1932" y="1210"/>
                  </a:lnTo>
                  <a:lnTo>
                    <a:pt x="1932" y="1211"/>
                  </a:lnTo>
                  <a:lnTo>
                    <a:pt x="1937" y="1378"/>
                  </a:lnTo>
                  <a:lnTo>
                    <a:pt x="1937" y="1379"/>
                  </a:lnTo>
                  <a:lnTo>
                    <a:pt x="1941" y="1416"/>
                  </a:lnTo>
                  <a:lnTo>
                    <a:pt x="1942" y="1407"/>
                  </a:lnTo>
                  <a:lnTo>
                    <a:pt x="1942" y="1407"/>
                  </a:lnTo>
                  <a:lnTo>
                    <a:pt x="1948" y="1305"/>
                  </a:lnTo>
                  <a:lnTo>
                    <a:pt x="1948" y="1304"/>
                  </a:lnTo>
                  <a:lnTo>
                    <a:pt x="1953" y="1176"/>
                  </a:lnTo>
                  <a:lnTo>
                    <a:pt x="1953" y="1175"/>
                  </a:lnTo>
                  <a:lnTo>
                    <a:pt x="1958" y="1094"/>
                  </a:lnTo>
                  <a:lnTo>
                    <a:pt x="1958" y="1094"/>
                  </a:lnTo>
                  <a:lnTo>
                    <a:pt x="1963" y="1059"/>
                  </a:lnTo>
                  <a:lnTo>
                    <a:pt x="1963" y="1059"/>
                  </a:lnTo>
                  <a:lnTo>
                    <a:pt x="1968" y="1039"/>
                  </a:lnTo>
                  <a:lnTo>
                    <a:pt x="1968" y="1039"/>
                  </a:lnTo>
                  <a:lnTo>
                    <a:pt x="1973" y="1009"/>
                  </a:lnTo>
                  <a:lnTo>
                    <a:pt x="1973" y="1009"/>
                  </a:lnTo>
                  <a:lnTo>
                    <a:pt x="1978" y="959"/>
                  </a:lnTo>
                  <a:lnTo>
                    <a:pt x="1978" y="958"/>
                  </a:lnTo>
                  <a:lnTo>
                    <a:pt x="1983" y="937"/>
                  </a:lnTo>
                  <a:lnTo>
                    <a:pt x="1983" y="939"/>
                  </a:lnTo>
                  <a:lnTo>
                    <a:pt x="1983" y="939"/>
                  </a:lnTo>
                  <a:lnTo>
                    <a:pt x="1988" y="976"/>
                  </a:lnTo>
                  <a:lnTo>
                    <a:pt x="1988" y="976"/>
                  </a:lnTo>
                  <a:lnTo>
                    <a:pt x="1993" y="1001"/>
                  </a:lnTo>
                  <a:lnTo>
                    <a:pt x="1993" y="1000"/>
                  </a:lnTo>
                  <a:lnTo>
                    <a:pt x="1993" y="1000"/>
                  </a:lnTo>
                  <a:lnTo>
                    <a:pt x="1998" y="952"/>
                  </a:lnTo>
                  <a:lnTo>
                    <a:pt x="1998" y="951"/>
                  </a:lnTo>
                  <a:lnTo>
                    <a:pt x="2003" y="845"/>
                  </a:lnTo>
                  <a:lnTo>
                    <a:pt x="2003" y="844"/>
                  </a:lnTo>
                  <a:lnTo>
                    <a:pt x="2008" y="730"/>
                  </a:lnTo>
                  <a:lnTo>
                    <a:pt x="2008" y="729"/>
                  </a:lnTo>
                  <a:lnTo>
                    <a:pt x="2013" y="650"/>
                  </a:lnTo>
                  <a:lnTo>
                    <a:pt x="2013" y="650"/>
                  </a:lnTo>
                  <a:lnTo>
                    <a:pt x="2018" y="629"/>
                  </a:lnTo>
                  <a:lnTo>
                    <a:pt x="2018" y="631"/>
                  </a:lnTo>
                  <a:lnTo>
                    <a:pt x="2018" y="631"/>
                  </a:lnTo>
                  <a:lnTo>
                    <a:pt x="2023" y="666"/>
                  </a:lnTo>
                  <a:lnTo>
                    <a:pt x="2023" y="666"/>
                  </a:lnTo>
                  <a:lnTo>
                    <a:pt x="2028" y="731"/>
                  </a:lnTo>
                  <a:lnTo>
                    <a:pt x="2028" y="731"/>
                  </a:lnTo>
                  <a:lnTo>
                    <a:pt x="2033" y="783"/>
                  </a:lnTo>
                  <a:lnTo>
                    <a:pt x="2033" y="783"/>
                  </a:lnTo>
                  <a:lnTo>
                    <a:pt x="2036" y="787"/>
                  </a:lnTo>
                  <a:lnTo>
                    <a:pt x="2038" y="753"/>
                  </a:lnTo>
                  <a:lnTo>
                    <a:pt x="2038" y="752"/>
                  </a:lnTo>
                  <a:lnTo>
                    <a:pt x="2043" y="570"/>
                  </a:lnTo>
                  <a:lnTo>
                    <a:pt x="2043" y="569"/>
                  </a:lnTo>
                  <a:lnTo>
                    <a:pt x="2049" y="295"/>
                  </a:lnTo>
                  <a:lnTo>
                    <a:pt x="2049" y="294"/>
                  </a:lnTo>
                  <a:lnTo>
                    <a:pt x="2054" y="140"/>
                  </a:lnTo>
                  <a:lnTo>
                    <a:pt x="2054" y="140"/>
                  </a:lnTo>
                  <a:lnTo>
                    <a:pt x="2055" y="138"/>
                  </a:lnTo>
                  <a:lnTo>
                    <a:pt x="2059" y="253"/>
                  </a:lnTo>
                  <a:lnTo>
                    <a:pt x="2059" y="254"/>
                  </a:lnTo>
                  <a:lnTo>
                    <a:pt x="2064" y="584"/>
                  </a:lnTo>
                  <a:lnTo>
                    <a:pt x="2064" y="586"/>
                  </a:lnTo>
                  <a:lnTo>
                    <a:pt x="2069" y="906"/>
                  </a:lnTo>
                  <a:lnTo>
                    <a:pt x="2069" y="908"/>
                  </a:lnTo>
                  <a:lnTo>
                    <a:pt x="2074" y="1021"/>
                  </a:lnTo>
                  <a:lnTo>
                    <a:pt x="2074" y="1021"/>
                  </a:lnTo>
                  <a:lnTo>
                    <a:pt x="2074" y="1021"/>
                  </a:lnTo>
                  <a:lnTo>
                    <a:pt x="2079" y="915"/>
                  </a:lnTo>
                  <a:lnTo>
                    <a:pt x="2079" y="914"/>
                  </a:lnTo>
                  <a:lnTo>
                    <a:pt x="2084" y="768"/>
                  </a:lnTo>
                  <a:lnTo>
                    <a:pt x="2084" y="768"/>
                  </a:lnTo>
                  <a:lnTo>
                    <a:pt x="2088" y="736"/>
                  </a:lnTo>
                  <a:lnTo>
                    <a:pt x="2089" y="742"/>
                  </a:lnTo>
                  <a:lnTo>
                    <a:pt x="2089" y="742"/>
                  </a:lnTo>
                  <a:lnTo>
                    <a:pt x="2094" y="813"/>
                  </a:lnTo>
                  <a:lnTo>
                    <a:pt x="2094" y="813"/>
                  </a:lnTo>
                  <a:lnTo>
                    <a:pt x="2099" y="902"/>
                  </a:lnTo>
                  <a:lnTo>
                    <a:pt x="2099" y="902"/>
                  </a:lnTo>
                  <a:lnTo>
                    <a:pt x="2104" y="962"/>
                  </a:lnTo>
                  <a:lnTo>
                    <a:pt x="2104" y="962"/>
                  </a:lnTo>
                  <a:lnTo>
                    <a:pt x="2109" y="986"/>
                  </a:lnTo>
                  <a:lnTo>
                    <a:pt x="2109" y="986"/>
                  </a:lnTo>
                  <a:lnTo>
                    <a:pt x="2114" y="999"/>
                  </a:lnTo>
                  <a:lnTo>
                    <a:pt x="2114" y="999"/>
                  </a:lnTo>
                  <a:lnTo>
                    <a:pt x="2119" y="1037"/>
                  </a:lnTo>
                  <a:lnTo>
                    <a:pt x="2119" y="1037"/>
                  </a:lnTo>
                  <a:lnTo>
                    <a:pt x="2122" y="1047"/>
                  </a:lnTo>
                  <a:lnTo>
                    <a:pt x="2124" y="1029"/>
                  </a:lnTo>
                  <a:lnTo>
                    <a:pt x="2124" y="1029"/>
                  </a:lnTo>
                  <a:lnTo>
                    <a:pt x="2129" y="935"/>
                  </a:lnTo>
                  <a:lnTo>
                    <a:pt x="2129" y="934"/>
                  </a:lnTo>
                  <a:lnTo>
                    <a:pt x="2134" y="816"/>
                  </a:lnTo>
                  <a:lnTo>
                    <a:pt x="2134" y="815"/>
                  </a:lnTo>
                  <a:lnTo>
                    <a:pt x="2139" y="746"/>
                  </a:lnTo>
                  <a:lnTo>
                    <a:pt x="2139" y="746"/>
                  </a:lnTo>
                  <a:lnTo>
                    <a:pt x="2142" y="743"/>
                  </a:lnTo>
                  <a:lnTo>
                    <a:pt x="2145" y="772"/>
                  </a:lnTo>
                  <a:lnTo>
                    <a:pt x="2145" y="772"/>
                  </a:lnTo>
                  <a:lnTo>
                    <a:pt x="2150" y="886"/>
                  </a:lnTo>
                  <a:lnTo>
                    <a:pt x="2150" y="887"/>
                  </a:lnTo>
                  <a:lnTo>
                    <a:pt x="2155" y="1009"/>
                  </a:lnTo>
                  <a:lnTo>
                    <a:pt x="2155" y="1010"/>
                  </a:lnTo>
                  <a:lnTo>
                    <a:pt x="2160" y="1061"/>
                  </a:lnTo>
                  <a:lnTo>
                    <a:pt x="2160" y="1061"/>
                  </a:lnTo>
                  <a:lnTo>
                    <a:pt x="2161" y="1062"/>
                  </a:lnTo>
                  <a:lnTo>
                    <a:pt x="2165" y="1036"/>
                  </a:lnTo>
                  <a:lnTo>
                    <a:pt x="2165" y="1036"/>
                  </a:lnTo>
                  <a:lnTo>
                    <a:pt x="2170" y="973"/>
                  </a:lnTo>
                  <a:lnTo>
                    <a:pt x="2170" y="972"/>
                  </a:lnTo>
                  <a:lnTo>
                    <a:pt x="2175" y="925"/>
                  </a:lnTo>
                  <a:lnTo>
                    <a:pt x="2175" y="925"/>
                  </a:lnTo>
                  <a:lnTo>
                    <a:pt x="2180" y="885"/>
                  </a:lnTo>
                  <a:lnTo>
                    <a:pt x="2180" y="885"/>
                  </a:lnTo>
                  <a:lnTo>
                    <a:pt x="2184" y="878"/>
                  </a:lnTo>
                  <a:lnTo>
                    <a:pt x="2185" y="883"/>
                  </a:lnTo>
                  <a:lnTo>
                    <a:pt x="2185" y="883"/>
                  </a:lnTo>
                  <a:lnTo>
                    <a:pt x="2190" y="936"/>
                  </a:lnTo>
                  <a:lnTo>
                    <a:pt x="2190" y="937"/>
                  </a:lnTo>
                  <a:lnTo>
                    <a:pt x="2195" y="1037"/>
                  </a:lnTo>
                  <a:lnTo>
                    <a:pt x="2195" y="1038"/>
                  </a:lnTo>
                  <a:lnTo>
                    <a:pt x="2200" y="1146"/>
                  </a:lnTo>
                  <a:lnTo>
                    <a:pt x="2200" y="1147"/>
                  </a:lnTo>
                  <a:lnTo>
                    <a:pt x="2205" y="1192"/>
                  </a:lnTo>
                  <a:lnTo>
                    <a:pt x="2205" y="1192"/>
                  </a:lnTo>
                  <a:lnTo>
                    <a:pt x="2206" y="1192"/>
                  </a:lnTo>
                  <a:lnTo>
                    <a:pt x="2210" y="1163"/>
                  </a:lnTo>
                  <a:lnTo>
                    <a:pt x="2210" y="1163"/>
                  </a:lnTo>
                  <a:lnTo>
                    <a:pt x="2215" y="1118"/>
                  </a:lnTo>
                  <a:lnTo>
                    <a:pt x="2215" y="1118"/>
                  </a:lnTo>
                  <a:lnTo>
                    <a:pt x="2219" y="1111"/>
                  </a:lnTo>
                  <a:lnTo>
                    <a:pt x="2220" y="1114"/>
                  </a:lnTo>
                  <a:lnTo>
                    <a:pt x="2220" y="1114"/>
                  </a:lnTo>
                  <a:lnTo>
                    <a:pt x="2225" y="1141"/>
                  </a:lnTo>
                  <a:lnTo>
                    <a:pt x="2225" y="1141"/>
                  </a:lnTo>
                  <a:lnTo>
                    <a:pt x="2230" y="1179"/>
                  </a:lnTo>
                  <a:lnTo>
                    <a:pt x="2230" y="1179"/>
                  </a:lnTo>
                  <a:lnTo>
                    <a:pt x="2234" y="1188"/>
                  </a:lnTo>
                  <a:lnTo>
                    <a:pt x="2235" y="1180"/>
                  </a:lnTo>
                  <a:lnTo>
                    <a:pt x="2235" y="1180"/>
                  </a:lnTo>
                  <a:lnTo>
                    <a:pt x="2240" y="1144"/>
                  </a:lnTo>
                  <a:lnTo>
                    <a:pt x="2240" y="1144"/>
                  </a:lnTo>
                  <a:lnTo>
                    <a:pt x="2246" y="1093"/>
                  </a:lnTo>
                  <a:lnTo>
                    <a:pt x="2246" y="1093"/>
                  </a:lnTo>
                  <a:lnTo>
                    <a:pt x="2251" y="1007"/>
                  </a:lnTo>
                  <a:lnTo>
                    <a:pt x="2251" y="1006"/>
                  </a:lnTo>
                  <a:lnTo>
                    <a:pt x="2256" y="887"/>
                  </a:lnTo>
                  <a:lnTo>
                    <a:pt x="2256" y="886"/>
                  </a:lnTo>
                  <a:lnTo>
                    <a:pt x="2261" y="756"/>
                  </a:lnTo>
                  <a:lnTo>
                    <a:pt x="2261" y="755"/>
                  </a:lnTo>
                  <a:lnTo>
                    <a:pt x="2266" y="594"/>
                  </a:lnTo>
                  <a:lnTo>
                    <a:pt x="2266" y="594"/>
                  </a:lnTo>
                  <a:lnTo>
                    <a:pt x="2271" y="378"/>
                  </a:lnTo>
                  <a:lnTo>
                    <a:pt x="2271" y="377"/>
                  </a:lnTo>
                  <a:lnTo>
                    <a:pt x="2276" y="222"/>
                  </a:lnTo>
                  <a:lnTo>
                    <a:pt x="2276" y="222"/>
                  </a:lnTo>
                  <a:lnTo>
                    <a:pt x="2281" y="172"/>
                  </a:lnTo>
                  <a:lnTo>
                    <a:pt x="2281" y="172"/>
                  </a:lnTo>
                  <a:lnTo>
                    <a:pt x="2282" y="172"/>
                  </a:lnTo>
                  <a:lnTo>
                    <a:pt x="2286" y="234"/>
                  </a:lnTo>
                  <a:lnTo>
                    <a:pt x="2286" y="234"/>
                  </a:lnTo>
                  <a:lnTo>
                    <a:pt x="2291" y="419"/>
                  </a:lnTo>
                  <a:lnTo>
                    <a:pt x="2291" y="421"/>
                  </a:lnTo>
                  <a:lnTo>
                    <a:pt x="2296" y="655"/>
                  </a:lnTo>
                  <a:lnTo>
                    <a:pt x="2296" y="655"/>
                  </a:lnTo>
                  <a:lnTo>
                    <a:pt x="2301" y="835"/>
                  </a:lnTo>
                  <a:lnTo>
                    <a:pt x="2301" y="836"/>
                  </a:lnTo>
                  <a:lnTo>
                    <a:pt x="2306" y="945"/>
                  </a:lnTo>
                  <a:lnTo>
                    <a:pt x="2306" y="946"/>
                  </a:lnTo>
                  <a:lnTo>
                    <a:pt x="2311" y="1023"/>
                  </a:lnTo>
                  <a:lnTo>
                    <a:pt x="2311" y="1024"/>
                  </a:lnTo>
                  <a:lnTo>
                    <a:pt x="2316" y="1060"/>
                  </a:lnTo>
                  <a:lnTo>
                    <a:pt x="2316" y="1060"/>
                  </a:lnTo>
                  <a:lnTo>
                    <a:pt x="2321" y="1102"/>
                  </a:lnTo>
                  <a:lnTo>
                    <a:pt x="2321" y="1103"/>
                  </a:lnTo>
                  <a:lnTo>
                    <a:pt x="2326" y="1160"/>
                  </a:lnTo>
                  <a:lnTo>
                    <a:pt x="2326" y="1160"/>
                  </a:lnTo>
                  <a:lnTo>
                    <a:pt x="2331" y="1192"/>
                  </a:lnTo>
                  <a:lnTo>
                    <a:pt x="2331" y="1192"/>
                  </a:lnTo>
                  <a:lnTo>
                    <a:pt x="2333" y="1193"/>
                  </a:lnTo>
                  <a:lnTo>
                    <a:pt x="2336" y="1180"/>
                  </a:lnTo>
                  <a:lnTo>
                    <a:pt x="2336" y="1180"/>
                  </a:lnTo>
                  <a:lnTo>
                    <a:pt x="2341" y="1134"/>
                  </a:lnTo>
                  <a:lnTo>
                    <a:pt x="2341" y="1134"/>
                  </a:lnTo>
                  <a:lnTo>
                    <a:pt x="2347" y="1100"/>
                  </a:lnTo>
                  <a:lnTo>
                    <a:pt x="2347" y="1100"/>
                  </a:lnTo>
                  <a:lnTo>
                    <a:pt x="2349" y="1096"/>
                  </a:lnTo>
                  <a:lnTo>
                    <a:pt x="2352" y="1102"/>
                  </a:lnTo>
                  <a:lnTo>
                    <a:pt x="2352" y="1102"/>
                  </a:lnTo>
                  <a:lnTo>
                    <a:pt x="2357" y="1145"/>
                  </a:lnTo>
                  <a:lnTo>
                    <a:pt x="2357" y="1146"/>
                  </a:lnTo>
                  <a:lnTo>
                    <a:pt x="2362" y="1178"/>
                  </a:lnTo>
                  <a:lnTo>
                    <a:pt x="2362" y="1178"/>
                  </a:lnTo>
                  <a:lnTo>
                    <a:pt x="2363" y="1178"/>
                  </a:lnTo>
                  <a:lnTo>
                    <a:pt x="2367" y="1141"/>
                  </a:lnTo>
                  <a:lnTo>
                    <a:pt x="2367" y="1140"/>
                  </a:lnTo>
                  <a:lnTo>
                    <a:pt x="2372" y="1074"/>
                  </a:lnTo>
                  <a:lnTo>
                    <a:pt x="2372" y="1074"/>
                  </a:lnTo>
                  <a:lnTo>
                    <a:pt x="2377" y="1054"/>
                  </a:lnTo>
                  <a:lnTo>
                    <a:pt x="2377" y="1055"/>
                  </a:lnTo>
                  <a:lnTo>
                    <a:pt x="2377" y="1056"/>
                  </a:lnTo>
                  <a:lnTo>
                    <a:pt x="2382" y="1086"/>
                  </a:lnTo>
                  <a:lnTo>
                    <a:pt x="2382" y="1087"/>
                  </a:lnTo>
                  <a:lnTo>
                    <a:pt x="2386" y="1101"/>
                  </a:lnTo>
                  <a:lnTo>
                    <a:pt x="2387" y="1097"/>
                  </a:lnTo>
                  <a:lnTo>
                    <a:pt x="2387" y="1096"/>
                  </a:lnTo>
                  <a:lnTo>
                    <a:pt x="2392" y="1017"/>
                  </a:lnTo>
                  <a:lnTo>
                    <a:pt x="2392" y="1016"/>
                  </a:lnTo>
                  <a:lnTo>
                    <a:pt x="2397" y="853"/>
                  </a:lnTo>
                  <a:lnTo>
                    <a:pt x="2397" y="852"/>
                  </a:lnTo>
                  <a:lnTo>
                    <a:pt x="2402" y="655"/>
                  </a:lnTo>
                  <a:lnTo>
                    <a:pt x="2402" y="654"/>
                  </a:lnTo>
                  <a:lnTo>
                    <a:pt x="2407" y="499"/>
                  </a:lnTo>
                  <a:lnTo>
                    <a:pt x="2407" y="498"/>
                  </a:lnTo>
                  <a:lnTo>
                    <a:pt x="2412" y="349"/>
                  </a:lnTo>
                  <a:lnTo>
                    <a:pt x="2412" y="348"/>
                  </a:lnTo>
                  <a:lnTo>
                    <a:pt x="2417" y="192"/>
                  </a:lnTo>
                  <a:lnTo>
                    <a:pt x="2417" y="192"/>
                  </a:lnTo>
                  <a:lnTo>
                    <a:pt x="2422" y="67"/>
                  </a:lnTo>
                  <a:lnTo>
                    <a:pt x="2422" y="66"/>
                  </a:lnTo>
                  <a:lnTo>
                    <a:pt x="2427" y="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20" name="Freeform 568">
              <a:extLst>
                <a:ext uri="{FF2B5EF4-FFF2-40B4-BE49-F238E27FC236}">
                  <a16:creationId xmlns:a16="http://schemas.microsoft.com/office/drawing/2014/main" id="{1AB179BE-6C9B-4A34-AF21-3FD065BE00C7}"/>
                </a:ext>
              </a:extLst>
            </p:cNvPr>
            <p:cNvSpPr>
              <a:spLocks/>
            </p:cNvSpPr>
            <p:nvPr/>
          </p:nvSpPr>
          <p:spPr bwMode="auto">
            <a:xfrm>
              <a:off x="14841906" y="8911278"/>
              <a:ext cx="273649" cy="1144615"/>
            </a:xfrm>
            <a:custGeom>
              <a:avLst/>
              <a:gdLst>
                <a:gd name="T0" fmla="*/ 1 w 165"/>
                <a:gd name="T1" fmla="*/ 1304 h 1319"/>
                <a:gd name="T2" fmla="*/ 6 w 165"/>
                <a:gd name="T3" fmla="*/ 1207 h 1319"/>
                <a:gd name="T4" fmla="*/ 11 w 165"/>
                <a:gd name="T5" fmla="*/ 1147 h 1319"/>
                <a:gd name="T6" fmla="*/ 15 w 165"/>
                <a:gd name="T7" fmla="*/ 1139 h 1319"/>
                <a:gd name="T8" fmla="*/ 16 w 165"/>
                <a:gd name="T9" fmla="*/ 1141 h 1319"/>
                <a:gd name="T10" fmla="*/ 21 w 165"/>
                <a:gd name="T11" fmla="*/ 1149 h 1319"/>
                <a:gd name="T12" fmla="*/ 26 w 165"/>
                <a:gd name="T13" fmla="*/ 1148 h 1319"/>
                <a:gd name="T14" fmla="*/ 29 w 165"/>
                <a:gd name="T15" fmla="*/ 1146 h 1319"/>
                <a:gd name="T16" fmla="*/ 31 w 165"/>
                <a:gd name="T17" fmla="*/ 1149 h 1319"/>
                <a:gd name="T18" fmla="*/ 36 w 165"/>
                <a:gd name="T19" fmla="*/ 1166 h 1319"/>
                <a:gd name="T20" fmla="*/ 41 w 165"/>
                <a:gd name="T21" fmla="*/ 1184 h 1319"/>
                <a:gd name="T22" fmla="*/ 46 w 165"/>
                <a:gd name="T23" fmla="*/ 1186 h 1319"/>
                <a:gd name="T24" fmla="*/ 51 w 165"/>
                <a:gd name="T25" fmla="*/ 1183 h 1319"/>
                <a:gd name="T26" fmla="*/ 53 w 165"/>
                <a:gd name="T27" fmla="*/ 1183 h 1319"/>
                <a:gd name="T28" fmla="*/ 56 w 165"/>
                <a:gd name="T29" fmla="*/ 1184 h 1319"/>
                <a:gd name="T30" fmla="*/ 61 w 165"/>
                <a:gd name="T31" fmla="*/ 1178 h 1319"/>
                <a:gd name="T32" fmla="*/ 66 w 165"/>
                <a:gd name="T33" fmla="*/ 1154 h 1319"/>
                <a:gd name="T34" fmla="*/ 71 w 165"/>
                <a:gd name="T35" fmla="*/ 1086 h 1319"/>
                <a:gd name="T36" fmla="*/ 77 w 165"/>
                <a:gd name="T37" fmla="*/ 989 h 1319"/>
                <a:gd name="T38" fmla="*/ 82 w 165"/>
                <a:gd name="T39" fmla="*/ 860 h 1319"/>
                <a:gd name="T40" fmla="*/ 87 w 165"/>
                <a:gd name="T41" fmla="*/ 661 h 1319"/>
                <a:gd name="T42" fmla="*/ 92 w 165"/>
                <a:gd name="T43" fmla="*/ 396 h 1319"/>
                <a:gd name="T44" fmla="*/ 97 w 165"/>
                <a:gd name="T45" fmla="*/ 143 h 1319"/>
                <a:gd name="T46" fmla="*/ 102 w 165"/>
                <a:gd name="T47" fmla="*/ 4 h 1319"/>
                <a:gd name="T48" fmla="*/ 103 w 165"/>
                <a:gd name="T49" fmla="*/ 0 h 1319"/>
                <a:gd name="T50" fmla="*/ 107 w 165"/>
                <a:gd name="T51" fmla="*/ 87 h 1319"/>
                <a:gd name="T52" fmla="*/ 112 w 165"/>
                <a:gd name="T53" fmla="*/ 396 h 1319"/>
                <a:gd name="T54" fmla="*/ 117 w 165"/>
                <a:gd name="T55" fmla="*/ 779 h 1319"/>
                <a:gd name="T56" fmla="*/ 122 w 165"/>
                <a:gd name="T57" fmla="*/ 1056 h 1319"/>
                <a:gd name="T58" fmla="*/ 127 w 165"/>
                <a:gd name="T59" fmla="*/ 1118 h 1319"/>
                <a:gd name="T60" fmla="*/ 132 w 165"/>
                <a:gd name="T61" fmla="*/ 980 h 1319"/>
                <a:gd name="T62" fmla="*/ 137 w 165"/>
                <a:gd name="T63" fmla="*/ 769 h 1319"/>
                <a:gd name="T64" fmla="*/ 142 w 165"/>
                <a:gd name="T65" fmla="*/ 650 h 1319"/>
                <a:gd name="T66" fmla="*/ 145 w 165"/>
                <a:gd name="T67" fmla="*/ 641 h 1319"/>
                <a:gd name="T68" fmla="*/ 147 w 165"/>
                <a:gd name="T69" fmla="*/ 661 h 1319"/>
                <a:gd name="T70" fmla="*/ 152 w 165"/>
                <a:gd name="T71" fmla="*/ 755 h 1319"/>
                <a:gd name="T72" fmla="*/ 157 w 165"/>
                <a:gd name="T73" fmla="*/ 868 h 1319"/>
                <a:gd name="T74" fmla="*/ 162 w 165"/>
                <a:gd name="T75" fmla="*/ 912 h 1319"/>
                <a:gd name="T76" fmla="*/ 165 w 165"/>
                <a:gd name="T77" fmla="*/ 883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319">
                  <a:moveTo>
                    <a:pt x="0" y="1319"/>
                  </a:moveTo>
                  <a:lnTo>
                    <a:pt x="1" y="1304"/>
                  </a:lnTo>
                  <a:lnTo>
                    <a:pt x="1" y="1303"/>
                  </a:lnTo>
                  <a:lnTo>
                    <a:pt x="6" y="1207"/>
                  </a:lnTo>
                  <a:lnTo>
                    <a:pt x="6" y="1207"/>
                  </a:lnTo>
                  <a:lnTo>
                    <a:pt x="11" y="1147"/>
                  </a:lnTo>
                  <a:lnTo>
                    <a:pt x="11" y="1147"/>
                  </a:lnTo>
                  <a:lnTo>
                    <a:pt x="15" y="1139"/>
                  </a:lnTo>
                  <a:lnTo>
                    <a:pt x="16" y="1141"/>
                  </a:lnTo>
                  <a:lnTo>
                    <a:pt x="16" y="1141"/>
                  </a:lnTo>
                  <a:lnTo>
                    <a:pt x="21" y="1149"/>
                  </a:lnTo>
                  <a:lnTo>
                    <a:pt x="21" y="1149"/>
                  </a:lnTo>
                  <a:lnTo>
                    <a:pt x="24" y="1150"/>
                  </a:lnTo>
                  <a:lnTo>
                    <a:pt x="26" y="1148"/>
                  </a:lnTo>
                  <a:lnTo>
                    <a:pt x="26" y="1148"/>
                  </a:lnTo>
                  <a:lnTo>
                    <a:pt x="29" y="1146"/>
                  </a:lnTo>
                  <a:lnTo>
                    <a:pt x="31" y="1149"/>
                  </a:lnTo>
                  <a:lnTo>
                    <a:pt x="31" y="1149"/>
                  </a:lnTo>
                  <a:lnTo>
                    <a:pt x="36" y="1166"/>
                  </a:lnTo>
                  <a:lnTo>
                    <a:pt x="36" y="1166"/>
                  </a:lnTo>
                  <a:lnTo>
                    <a:pt x="41" y="1184"/>
                  </a:lnTo>
                  <a:lnTo>
                    <a:pt x="41" y="1184"/>
                  </a:lnTo>
                  <a:lnTo>
                    <a:pt x="45" y="1187"/>
                  </a:lnTo>
                  <a:lnTo>
                    <a:pt x="46" y="1186"/>
                  </a:lnTo>
                  <a:lnTo>
                    <a:pt x="46" y="1186"/>
                  </a:lnTo>
                  <a:lnTo>
                    <a:pt x="51" y="1183"/>
                  </a:lnTo>
                  <a:lnTo>
                    <a:pt x="51" y="1183"/>
                  </a:lnTo>
                  <a:lnTo>
                    <a:pt x="53" y="1183"/>
                  </a:lnTo>
                  <a:lnTo>
                    <a:pt x="56" y="1184"/>
                  </a:lnTo>
                  <a:lnTo>
                    <a:pt x="56" y="1184"/>
                  </a:lnTo>
                  <a:lnTo>
                    <a:pt x="58" y="1185"/>
                  </a:lnTo>
                  <a:lnTo>
                    <a:pt x="61" y="1178"/>
                  </a:lnTo>
                  <a:lnTo>
                    <a:pt x="61" y="1178"/>
                  </a:lnTo>
                  <a:lnTo>
                    <a:pt x="66" y="1154"/>
                  </a:lnTo>
                  <a:lnTo>
                    <a:pt x="66" y="1154"/>
                  </a:lnTo>
                  <a:lnTo>
                    <a:pt x="71" y="1086"/>
                  </a:lnTo>
                  <a:lnTo>
                    <a:pt x="71" y="1086"/>
                  </a:lnTo>
                  <a:lnTo>
                    <a:pt x="77" y="989"/>
                  </a:lnTo>
                  <a:lnTo>
                    <a:pt x="77" y="988"/>
                  </a:lnTo>
                  <a:lnTo>
                    <a:pt x="82" y="860"/>
                  </a:lnTo>
                  <a:lnTo>
                    <a:pt x="82" y="860"/>
                  </a:lnTo>
                  <a:lnTo>
                    <a:pt x="87" y="661"/>
                  </a:lnTo>
                  <a:lnTo>
                    <a:pt x="87" y="660"/>
                  </a:lnTo>
                  <a:lnTo>
                    <a:pt x="92" y="396"/>
                  </a:lnTo>
                  <a:lnTo>
                    <a:pt x="92" y="395"/>
                  </a:lnTo>
                  <a:lnTo>
                    <a:pt x="97" y="143"/>
                  </a:lnTo>
                  <a:lnTo>
                    <a:pt x="97" y="141"/>
                  </a:lnTo>
                  <a:lnTo>
                    <a:pt x="102" y="4"/>
                  </a:lnTo>
                  <a:lnTo>
                    <a:pt x="102" y="4"/>
                  </a:lnTo>
                  <a:lnTo>
                    <a:pt x="103" y="0"/>
                  </a:lnTo>
                  <a:lnTo>
                    <a:pt x="107" y="86"/>
                  </a:lnTo>
                  <a:lnTo>
                    <a:pt x="107" y="87"/>
                  </a:lnTo>
                  <a:lnTo>
                    <a:pt x="112" y="394"/>
                  </a:lnTo>
                  <a:lnTo>
                    <a:pt x="112" y="396"/>
                  </a:lnTo>
                  <a:lnTo>
                    <a:pt x="117" y="777"/>
                  </a:lnTo>
                  <a:lnTo>
                    <a:pt x="117" y="779"/>
                  </a:lnTo>
                  <a:lnTo>
                    <a:pt x="122" y="1055"/>
                  </a:lnTo>
                  <a:lnTo>
                    <a:pt x="122" y="1056"/>
                  </a:lnTo>
                  <a:lnTo>
                    <a:pt x="127" y="1125"/>
                  </a:lnTo>
                  <a:lnTo>
                    <a:pt x="127" y="1118"/>
                  </a:lnTo>
                  <a:lnTo>
                    <a:pt x="127" y="1118"/>
                  </a:lnTo>
                  <a:lnTo>
                    <a:pt x="132" y="980"/>
                  </a:lnTo>
                  <a:lnTo>
                    <a:pt x="132" y="979"/>
                  </a:lnTo>
                  <a:lnTo>
                    <a:pt x="137" y="769"/>
                  </a:lnTo>
                  <a:lnTo>
                    <a:pt x="137" y="768"/>
                  </a:lnTo>
                  <a:lnTo>
                    <a:pt x="142" y="650"/>
                  </a:lnTo>
                  <a:lnTo>
                    <a:pt x="142" y="649"/>
                  </a:lnTo>
                  <a:lnTo>
                    <a:pt x="145" y="641"/>
                  </a:lnTo>
                  <a:lnTo>
                    <a:pt x="147" y="661"/>
                  </a:lnTo>
                  <a:lnTo>
                    <a:pt x="147" y="661"/>
                  </a:lnTo>
                  <a:lnTo>
                    <a:pt x="152" y="754"/>
                  </a:lnTo>
                  <a:lnTo>
                    <a:pt x="152" y="755"/>
                  </a:lnTo>
                  <a:lnTo>
                    <a:pt x="157" y="868"/>
                  </a:lnTo>
                  <a:lnTo>
                    <a:pt x="157" y="868"/>
                  </a:lnTo>
                  <a:lnTo>
                    <a:pt x="162" y="915"/>
                  </a:lnTo>
                  <a:lnTo>
                    <a:pt x="162" y="912"/>
                  </a:lnTo>
                  <a:lnTo>
                    <a:pt x="162" y="912"/>
                  </a:lnTo>
                  <a:lnTo>
                    <a:pt x="165" y="883"/>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21" name="Freeform 569">
              <a:extLst>
                <a:ext uri="{FF2B5EF4-FFF2-40B4-BE49-F238E27FC236}">
                  <a16:creationId xmlns:a16="http://schemas.microsoft.com/office/drawing/2014/main" id="{0BD503FB-1B02-4A61-813B-BF20E3D0A1B7}"/>
                </a:ext>
              </a:extLst>
            </p:cNvPr>
            <p:cNvSpPr>
              <a:spLocks/>
            </p:cNvSpPr>
            <p:nvPr/>
          </p:nvSpPr>
          <p:spPr bwMode="auto">
            <a:xfrm>
              <a:off x="15203453" y="9749563"/>
              <a:ext cx="3317" cy="48596"/>
            </a:xfrm>
            <a:custGeom>
              <a:avLst/>
              <a:gdLst>
                <a:gd name="T0" fmla="*/ 0 w 2"/>
                <a:gd name="T1" fmla="*/ 56 h 56"/>
                <a:gd name="T2" fmla="*/ 0 w 2"/>
                <a:gd name="T3" fmla="*/ 46 h 56"/>
                <a:gd name="T4" fmla="*/ 0 w 2"/>
                <a:gd name="T5" fmla="*/ 45 h 56"/>
                <a:gd name="T6" fmla="*/ 2 w 2"/>
                <a:gd name="T7" fmla="*/ 0 h 56"/>
              </a:gdLst>
              <a:ahLst/>
              <a:cxnLst>
                <a:cxn ang="0">
                  <a:pos x="T0" y="T1"/>
                </a:cxn>
                <a:cxn ang="0">
                  <a:pos x="T2" y="T3"/>
                </a:cxn>
                <a:cxn ang="0">
                  <a:pos x="T4" y="T5"/>
                </a:cxn>
                <a:cxn ang="0">
                  <a:pos x="T6" y="T7"/>
                </a:cxn>
              </a:cxnLst>
              <a:rect l="0" t="0" r="r" b="b"/>
              <a:pathLst>
                <a:path w="2" h="56">
                  <a:moveTo>
                    <a:pt x="0" y="56"/>
                  </a:moveTo>
                  <a:lnTo>
                    <a:pt x="0" y="46"/>
                  </a:lnTo>
                  <a:lnTo>
                    <a:pt x="0" y="45"/>
                  </a:lnTo>
                  <a:lnTo>
                    <a:pt x="2" y="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22" name="Freeform 570">
              <a:extLst>
                <a:ext uri="{FF2B5EF4-FFF2-40B4-BE49-F238E27FC236}">
                  <a16:creationId xmlns:a16="http://schemas.microsoft.com/office/drawing/2014/main" id="{E4406A4D-A4A7-4CBD-B567-8E882927003B}"/>
                </a:ext>
              </a:extLst>
            </p:cNvPr>
            <p:cNvSpPr>
              <a:spLocks/>
            </p:cNvSpPr>
            <p:nvPr/>
          </p:nvSpPr>
          <p:spPr bwMode="auto">
            <a:xfrm>
              <a:off x="15269792" y="8570236"/>
              <a:ext cx="4030097" cy="1597601"/>
            </a:xfrm>
            <a:custGeom>
              <a:avLst/>
              <a:gdLst>
                <a:gd name="T0" fmla="*/ 32 w 2430"/>
                <a:gd name="T1" fmla="*/ 920 h 1841"/>
                <a:gd name="T2" fmla="*/ 71 w 2430"/>
                <a:gd name="T3" fmla="*/ 1256 h 1841"/>
                <a:gd name="T4" fmla="*/ 111 w 2430"/>
                <a:gd name="T5" fmla="*/ 193 h 1841"/>
                <a:gd name="T6" fmla="*/ 147 w 2430"/>
                <a:gd name="T7" fmla="*/ 475 h 1841"/>
                <a:gd name="T8" fmla="*/ 187 w 2430"/>
                <a:gd name="T9" fmla="*/ 1044 h 1841"/>
                <a:gd name="T10" fmla="*/ 228 w 2430"/>
                <a:gd name="T11" fmla="*/ 1005 h 1841"/>
                <a:gd name="T12" fmla="*/ 263 w 2430"/>
                <a:gd name="T13" fmla="*/ 674 h 1841"/>
                <a:gd name="T14" fmla="*/ 303 w 2430"/>
                <a:gd name="T15" fmla="*/ 830 h 1841"/>
                <a:gd name="T16" fmla="*/ 343 w 2430"/>
                <a:gd name="T17" fmla="*/ 1024 h 1841"/>
                <a:gd name="T18" fmla="*/ 379 w 2430"/>
                <a:gd name="T19" fmla="*/ 891 h 1841"/>
                <a:gd name="T20" fmla="*/ 420 w 2430"/>
                <a:gd name="T21" fmla="*/ 717 h 1841"/>
                <a:gd name="T22" fmla="*/ 457 w 2430"/>
                <a:gd name="T23" fmla="*/ 557 h 1841"/>
                <a:gd name="T24" fmla="*/ 495 w 2430"/>
                <a:gd name="T25" fmla="*/ 388 h 1841"/>
                <a:gd name="T26" fmla="*/ 533 w 2430"/>
                <a:gd name="T27" fmla="*/ 425 h 1841"/>
                <a:gd name="T28" fmla="*/ 571 w 2430"/>
                <a:gd name="T29" fmla="*/ 484 h 1841"/>
                <a:gd name="T30" fmla="*/ 606 w 2430"/>
                <a:gd name="T31" fmla="*/ 960 h 1841"/>
                <a:gd name="T32" fmla="*/ 642 w 2430"/>
                <a:gd name="T33" fmla="*/ 975 h 1841"/>
                <a:gd name="T34" fmla="*/ 682 w 2430"/>
                <a:gd name="T35" fmla="*/ 1190 h 1841"/>
                <a:gd name="T36" fmla="*/ 718 w 2430"/>
                <a:gd name="T37" fmla="*/ 803 h 1841"/>
                <a:gd name="T38" fmla="*/ 758 w 2430"/>
                <a:gd name="T39" fmla="*/ 619 h 1841"/>
                <a:gd name="T40" fmla="*/ 798 w 2430"/>
                <a:gd name="T41" fmla="*/ 129 h 1841"/>
                <a:gd name="T42" fmla="*/ 839 w 2430"/>
                <a:gd name="T43" fmla="*/ 712 h 1841"/>
                <a:gd name="T44" fmla="*/ 874 w 2430"/>
                <a:gd name="T45" fmla="*/ 874 h 1841"/>
                <a:gd name="T46" fmla="*/ 912 w 2430"/>
                <a:gd name="T47" fmla="*/ 1008 h 1841"/>
                <a:gd name="T48" fmla="*/ 945 w 2430"/>
                <a:gd name="T49" fmla="*/ 1072 h 1841"/>
                <a:gd name="T50" fmla="*/ 985 w 2430"/>
                <a:gd name="T51" fmla="*/ 1327 h 1841"/>
                <a:gd name="T52" fmla="*/ 1021 w 2430"/>
                <a:gd name="T53" fmla="*/ 1428 h 1841"/>
                <a:gd name="T54" fmla="*/ 1057 w 2430"/>
                <a:gd name="T55" fmla="*/ 924 h 1841"/>
                <a:gd name="T56" fmla="*/ 1096 w 2430"/>
                <a:gd name="T57" fmla="*/ 728 h 1841"/>
                <a:gd name="T58" fmla="*/ 1137 w 2430"/>
                <a:gd name="T59" fmla="*/ 1188 h 1841"/>
                <a:gd name="T60" fmla="*/ 1177 w 2430"/>
                <a:gd name="T61" fmla="*/ 755 h 1841"/>
                <a:gd name="T62" fmla="*/ 1218 w 2430"/>
                <a:gd name="T63" fmla="*/ 988 h 1841"/>
                <a:gd name="T64" fmla="*/ 1253 w 2430"/>
                <a:gd name="T65" fmla="*/ 1257 h 1841"/>
                <a:gd name="T66" fmla="*/ 1293 w 2430"/>
                <a:gd name="T67" fmla="*/ 1190 h 1841"/>
                <a:gd name="T68" fmla="*/ 1329 w 2430"/>
                <a:gd name="T69" fmla="*/ 1125 h 1841"/>
                <a:gd name="T70" fmla="*/ 1369 w 2430"/>
                <a:gd name="T71" fmla="*/ 1292 h 1841"/>
                <a:gd name="T72" fmla="*/ 1405 w 2430"/>
                <a:gd name="T73" fmla="*/ 1148 h 1841"/>
                <a:gd name="T74" fmla="*/ 1440 w 2430"/>
                <a:gd name="T75" fmla="*/ 1285 h 1841"/>
                <a:gd name="T76" fmla="*/ 1480 w 2430"/>
                <a:gd name="T77" fmla="*/ 1177 h 1841"/>
                <a:gd name="T78" fmla="*/ 1521 w 2430"/>
                <a:gd name="T79" fmla="*/ 1211 h 1841"/>
                <a:gd name="T80" fmla="*/ 1561 w 2430"/>
                <a:gd name="T81" fmla="*/ 1506 h 1841"/>
                <a:gd name="T82" fmla="*/ 1602 w 2430"/>
                <a:gd name="T83" fmla="*/ 1413 h 1841"/>
                <a:gd name="T84" fmla="*/ 1642 w 2430"/>
                <a:gd name="T85" fmla="*/ 1453 h 1841"/>
                <a:gd name="T86" fmla="*/ 1677 w 2430"/>
                <a:gd name="T87" fmla="*/ 1344 h 1841"/>
                <a:gd name="T88" fmla="*/ 1715 w 2430"/>
                <a:gd name="T89" fmla="*/ 891 h 1841"/>
                <a:gd name="T90" fmla="*/ 1753 w 2430"/>
                <a:gd name="T91" fmla="*/ 959 h 1841"/>
                <a:gd name="T92" fmla="*/ 1793 w 2430"/>
                <a:gd name="T93" fmla="*/ 1420 h 1841"/>
                <a:gd name="T94" fmla="*/ 1829 w 2430"/>
                <a:gd name="T95" fmla="*/ 1493 h 1841"/>
                <a:gd name="T96" fmla="*/ 1864 w 2430"/>
                <a:gd name="T97" fmla="*/ 1594 h 1841"/>
                <a:gd name="T98" fmla="*/ 1900 w 2430"/>
                <a:gd name="T99" fmla="*/ 1688 h 1841"/>
                <a:gd name="T100" fmla="*/ 1944 w 2430"/>
                <a:gd name="T101" fmla="*/ 1132 h 1841"/>
                <a:gd name="T102" fmla="*/ 1980 w 2430"/>
                <a:gd name="T103" fmla="*/ 1412 h 1841"/>
                <a:gd name="T104" fmla="*/ 2021 w 2430"/>
                <a:gd name="T105" fmla="*/ 1254 h 1841"/>
                <a:gd name="T106" fmla="*/ 2056 w 2430"/>
                <a:gd name="T107" fmla="*/ 1271 h 1841"/>
                <a:gd name="T108" fmla="*/ 2097 w 2430"/>
                <a:gd name="T109" fmla="*/ 1440 h 1841"/>
                <a:gd name="T110" fmla="*/ 2132 w 2430"/>
                <a:gd name="T111" fmla="*/ 1449 h 1841"/>
                <a:gd name="T112" fmla="*/ 2172 w 2430"/>
                <a:gd name="T113" fmla="*/ 1521 h 1841"/>
                <a:gd name="T114" fmla="*/ 2213 w 2430"/>
                <a:gd name="T115" fmla="*/ 1603 h 1841"/>
                <a:gd name="T116" fmla="*/ 2248 w 2430"/>
                <a:gd name="T117" fmla="*/ 1834 h 1841"/>
                <a:gd name="T118" fmla="*/ 2288 w 2430"/>
                <a:gd name="T119" fmla="*/ 1443 h 1841"/>
                <a:gd name="T120" fmla="*/ 2329 w 2430"/>
                <a:gd name="T121" fmla="*/ 1560 h 1841"/>
                <a:gd name="T122" fmla="*/ 2369 w 2430"/>
                <a:gd name="T123" fmla="*/ 1343 h 1841"/>
                <a:gd name="T124" fmla="*/ 2410 w 2430"/>
                <a:gd name="T125" fmla="*/ 1419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0" h="1841">
                  <a:moveTo>
                    <a:pt x="0" y="967"/>
                  </a:moveTo>
                  <a:lnTo>
                    <a:pt x="0" y="973"/>
                  </a:lnTo>
                  <a:lnTo>
                    <a:pt x="0" y="974"/>
                  </a:lnTo>
                  <a:lnTo>
                    <a:pt x="5" y="1220"/>
                  </a:lnTo>
                  <a:lnTo>
                    <a:pt x="5" y="1221"/>
                  </a:lnTo>
                  <a:lnTo>
                    <a:pt x="10" y="1362"/>
                  </a:lnTo>
                  <a:lnTo>
                    <a:pt x="10" y="1362"/>
                  </a:lnTo>
                  <a:lnTo>
                    <a:pt x="12" y="1365"/>
                  </a:lnTo>
                  <a:lnTo>
                    <a:pt x="16" y="1297"/>
                  </a:lnTo>
                  <a:lnTo>
                    <a:pt x="16" y="1296"/>
                  </a:lnTo>
                  <a:lnTo>
                    <a:pt x="21" y="1132"/>
                  </a:lnTo>
                  <a:lnTo>
                    <a:pt x="21" y="1131"/>
                  </a:lnTo>
                  <a:lnTo>
                    <a:pt x="26" y="983"/>
                  </a:lnTo>
                  <a:lnTo>
                    <a:pt x="26" y="982"/>
                  </a:lnTo>
                  <a:lnTo>
                    <a:pt x="31" y="920"/>
                  </a:lnTo>
                  <a:lnTo>
                    <a:pt x="31" y="920"/>
                  </a:lnTo>
                  <a:lnTo>
                    <a:pt x="32" y="920"/>
                  </a:lnTo>
                  <a:lnTo>
                    <a:pt x="36" y="974"/>
                  </a:lnTo>
                  <a:lnTo>
                    <a:pt x="36" y="974"/>
                  </a:lnTo>
                  <a:lnTo>
                    <a:pt x="41" y="1099"/>
                  </a:lnTo>
                  <a:lnTo>
                    <a:pt x="41" y="1099"/>
                  </a:lnTo>
                  <a:lnTo>
                    <a:pt x="46" y="1203"/>
                  </a:lnTo>
                  <a:lnTo>
                    <a:pt x="46" y="1203"/>
                  </a:lnTo>
                  <a:lnTo>
                    <a:pt x="51" y="1259"/>
                  </a:lnTo>
                  <a:lnTo>
                    <a:pt x="51" y="1260"/>
                  </a:lnTo>
                  <a:lnTo>
                    <a:pt x="56" y="1305"/>
                  </a:lnTo>
                  <a:lnTo>
                    <a:pt x="56" y="1305"/>
                  </a:lnTo>
                  <a:lnTo>
                    <a:pt x="58" y="1310"/>
                  </a:lnTo>
                  <a:lnTo>
                    <a:pt x="61" y="1297"/>
                  </a:lnTo>
                  <a:lnTo>
                    <a:pt x="61" y="1297"/>
                  </a:lnTo>
                  <a:lnTo>
                    <a:pt x="66" y="1286"/>
                  </a:lnTo>
                  <a:lnTo>
                    <a:pt x="66" y="1286"/>
                  </a:lnTo>
                  <a:lnTo>
                    <a:pt x="71" y="1256"/>
                  </a:lnTo>
                  <a:lnTo>
                    <a:pt x="71" y="1256"/>
                  </a:lnTo>
                  <a:lnTo>
                    <a:pt x="76" y="1145"/>
                  </a:lnTo>
                  <a:lnTo>
                    <a:pt x="76" y="1144"/>
                  </a:lnTo>
                  <a:lnTo>
                    <a:pt x="81" y="960"/>
                  </a:lnTo>
                  <a:lnTo>
                    <a:pt x="81" y="958"/>
                  </a:lnTo>
                  <a:lnTo>
                    <a:pt x="86" y="694"/>
                  </a:lnTo>
                  <a:lnTo>
                    <a:pt x="86" y="692"/>
                  </a:lnTo>
                  <a:lnTo>
                    <a:pt x="91" y="425"/>
                  </a:lnTo>
                  <a:lnTo>
                    <a:pt x="91" y="423"/>
                  </a:lnTo>
                  <a:lnTo>
                    <a:pt x="96" y="195"/>
                  </a:lnTo>
                  <a:lnTo>
                    <a:pt x="96" y="193"/>
                  </a:lnTo>
                  <a:lnTo>
                    <a:pt x="101" y="59"/>
                  </a:lnTo>
                  <a:lnTo>
                    <a:pt x="101" y="59"/>
                  </a:lnTo>
                  <a:lnTo>
                    <a:pt x="105" y="34"/>
                  </a:lnTo>
                  <a:lnTo>
                    <a:pt x="106" y="49"/>
                  </a:lnTo>
                  <a:lnTo>
                    <a:pt x="106" y="50"/>
                  </a:lnTo>
                  <a:lnTo>
                    <a:pt x="111" y="192"/>
                  </a:lnTo>
                  <a:lnTo>
                    <a:pt x="111" y="193"/>
                  </a:lnTo>
                  <a:lnTo>
                    <a:pt x="117" y="394"/>
                  </a:lnTo>
                  <a:lnTo>
                    <a:pt x="117" y="395"/>
                  </a:lnTo>
                  <a:lnTo>
                    <a:pt x="122" y="558"/>
                  </a:lnTo>
                  <a:lnTo>
                    <a:pt x="122" y="558"/>
                  </a:lnTo>
                  <a:lnTo>
                    <a:pt x="127" y="611"/>
                  </a:lnTo>
                  <a:lnTo>
                    <a:pt x="127" y="610"/>
                  </a:lnTo>
                  <a:lnTo>
                    <a:pt x="127" y="610"/>
                  </a:lnTo>
                  <a:lnTo>
                    <a:pt x="132" y="554"/>
                  </a:lnTo>
                  <a:lnTo>
                    <a:pt x="132" y="553"/>
                  </a:lnTo>
                  <a:lnTo>
                    <a:pt x="137" y="475"/>
                  </a:lnTo>
                  <a:lnTo>
                    <a:pt x="137" y="475"/>
                  </a:lnTo>
                  <a:lnTo>
                    <a:pt x="139" y="463"/>
                  </a:lnTo>
                  <a:lnTo>
                    <a:pt x="142" y="470"/>
                  </a:lnTo>
                  <a:lnTo>
                    <a:pt x="142" y="471"/>
                  </a:lnTo>
                  <a:lnTo>
                    <a:pt x="146" y="479"/>
                  </a:lnTo>
                  <a:lnTo>
                    <a:pt x="147" y="475"/>
                  </a:lnTo>
                  <a:lnTo>
                    <a:pt x="147" y="475"/>
                  </a:lnTo>
                  <a:lnTo>
                    <a:pt x="152" y="421"/>
                  </a:lnTo>
                  <a:lnTo>
                    <a:pt x="152" y="421"/>
                  </a:lnTo>
                  <a:lnTo>
                    <a:pt x="156" y="394"/>
                  </a:lnTo>
                  <a:lnTo>
                    <a:pt x="157" y="398"/>
                  </a:lnTo>
                  <a:lnTo>
                    <a:pt x="157" y="398"/>
                  </a:lnTo>
                  <a:lnTo>
                    <a:pt x="162" y="496"/>
                  </a:lnTo>
                  <a:lnTo>
                    <a:pt x="162" y="497"/>
                  </a:lnTo>
                  <a:lnTo>
                    <a:pt x="167" y="710"/>
                  </a:lnTo>
                  <a:lnTo>
                    <a:pt x="167" y="711"/>
                  </a:lnTo>
                  <a:lnTo>
                    <a:pt x="172" y="905"/>
                  </a:lnTo>
                  <a:lnTo>
                    <a:pt x="172" y="906"/>
                  </a:lnTo>
                  <a:lnTo>
                    <a:pt x="177" y="989"/>
                  </a:lnTo>
                  <a:lnTo>
                    <a:pt x="177" y="989"/>
                  </a:lnTo>
                  <a:lnTo>
                    <a:pt x="180" y="992"/>
                  </a:lnTo>
                  <a:lnTo>
                    <a:pt x="182" y="992"/>
                  </a:lnTo>
                  <a:lnTo>
                    <a:pt x="182" y="992"/>
                  </a:lnTo>
                  <a:lnTo>
                    <a:pt x="187" y="1044"/>
                  </a:lnTo>
                  <a:lnTo>
                    <a:pt x="187" y="1044"/>
                  </a:lnTo>
                  <a:lnTo>
                    <a:pt x="192" y="1157"/>
                  </a:lnTo>
                  <a:lnTo>
                    <a:pt x="192" y="1157"/>
                  </a:lnTo>
                  <a:lnTo>
                    <a:pt x="197" y="1247"/>
                  </a:lnTo>
                  <a:lnTo>
                    <a:pt x="197" y="1247"/>
                  </a:lnTo>
                  <a:lnTo>
                    <a:pt x="202" y="1284"/>
                  </a:lnTo>
                  <a:lnTo>
                    <a:pt x="202" y="1284"/>
                  </a:lnTo>
                  <a:lnTo>
                    <a:pt x="207" y="1296"/>
                  </a:lnTo>
                  <a:lnTo>
                    <a:pt x="207" y="1296"/>
                  </a:lnTo>
                  <a:lnTo>
                    <a:pt x="211" y="1305"/>
                  </a:lnTo>
                  <a:lnTo>
                    <a:pt x="213" y="1304"/>
                  </a:lnTo>
                  <a:lnTo>
                    <a:pt x="213" y="1304"/>
                  </a:lnTo>
                  <a:lnTo>
                    <a:pt x="218" y="1257"/>
                  </a:lnTo>
                  <a:lnTo>
                    <a:pt x="218" y="1256"/>
                  </a:lnTo>
                  <a:lnTo>
                    <a:pt x="223" y="1144"/>
                  </a:lnTo>
                  <a:lnTo>
                    <a:pt x="223" y="1143"/>
                  </a:lnTo>
                  <a:lnTo>
                    <a:pt x="228" y="1005"/>
                  </a:lnTo>
                  <a:lnTo>
                    <a:pt x="228" y="1004"/>
                  </a:lnTo>
                  <a:lnTo>
                    <a:pt x="233" y="923"/>
                  </a:lnTo>
                  <a:lnTo>
                    <a:pt x="233" y="923"/>
                  </a:lnTo>
                  <a:lnTo>
                    <a:pt x="234" y="921"/>
                  </a:lnTo>
                  <a:lnTo>
                    <a:pt x="238" y="952"/>
                  </a:lnTo>
                  <a:lnTo>
                    <a:pt x="238" y="953"/>
                  </a:lnTo>
                  <a:lnTo>
                    <a:pt x="243" y="997"/>
                  </a:lnTo>
                  <a:lnTo>
                    <a:pt x="243" y="998"/>
                  </a:lnTo>
                  <a:lnTo>
                    <a:pt x="245" y="1002"/>
                  </a:lnTo>
                  <a:lnTo>
                    <a:pt x="248" y="990"/>
                  </a:lnTo>
                  <a:lnTo>
                    <a:pt x="248" y="990"/>
                  </a:lnTo>
                  <a:lnTo>
                    <a:pt x="253" y="946"/>
                  </a:lnTo>
                  <a:lnTo>
                    <a:pt x="253" y="946"/>
                  </a:lnTo>
                  <a:lnTo>
                    <a:pt x="258" y="844"/>
                  </a:lnTo>
                  <a:lnTo>
                    <a:pt x="258" y="843"/>
                  </a:lnTo>
                  <a:lnTo>
                    <a:pt x="263" y="675"/>
                  </a:lnTo>
                  <a:lnTo>
                    <a:pt x="263" y="674"/>
                  </a:lnTo>
                  <a:lnTo>
                    <a:pt x="268" y="594"/>
                  </a:lnTo>
                  <a:lnTo>
                    <a:pt x="268" y="594"/>
                  </a:lnTo>
                  <a:lnTo>
                    <a:pt x="273" y="587"/>
                  </a:lnTo>
                  <a:lnTo>
                    <a:pt x="273" y="587"/>
                  </a:lnTo>
                  <a:lnTo>
                    <a:pt x="274" y="587"/>
                  </a:lnTo>
                  <a:lnTo>
                    <a:pt x="278" y="604"/>
                  </a:lnTo>
                  <a:lnTo>
                    <a:pt x="278" y="604"/>
                  </a:lnTo>
                  <a:lnTo>
                    <a:pt x="283" y="678"/>
                  </a:lnTo>
                  <a:lnTo>
                    <a:pt x="283" y="679"/>
                  </a:lnTo>
                  <a:lnTo>
                    <a:pt x="288" y="762"/>
                  </a:lnTo>
                  <a:lnTo>
                    <a:pt x="288" y="762"/>
                  </a:lnTo>
                  <a:lnTo>
                    <a:pt x="293" y="796"/>
                  </a:lnTo>
                  <a:lnTo>
                    <a:pt x="293" y="796"/>
                  </a:lnTo>
                  <a:lnTo>
                    <a:pt x="298" y="829"/>
                  </a:lnTo>
                  <a:lnTo>
                    <a:pt x="298" y="830"/>
                  </a:lnTo>
                  <a:lnTo>
                    <a:pt x="302" y="839"/>
                  </a:lnTo>
                  <a:lnTo>
                    <a:pt x="303" y="830"/>
                  </a:lnTo>
                  <a:lnTo>
                    <a:pt x="303" y="830"/>
                  </a:lnTo>
                  <a:lnTo>
                    <a:pt x="308" y="803"/>
                  </a:lnTo>
                  <a:lnTo>
                    <a:pt x="308" y="803"/>
                  </a:lnTo>
                  <a:lnTo>
                    <a:pt x="310" y="802"/>
                  </a:lnTo>
                  <a:lnTo>
                    <a:pt x="314" y="817"/>
                  </a:lnTo>
                  <a:lnTo>
                    <a:pt x="314" y="817"/>
                  </a:lnTo>
                  <a:lnTo>
                    <a:pt x="319" y="848"/>
                  </a:lnTo>
                  <a:lnTo>
                    <a:pt x="319" y="848"/>
                  </a:lnTo>
                  <a:lnTo>
                    <a:pt x="324" y="862"/>
                  </a:lnTo>
                  <a:lnTo>
                    <a:pt x="324" y="862"/>
                  </a:lnTo>
                  <a:lnTo>
                    <a:pt x="329" y="873"/>
                  </a:lnTo>
                  <a:lnTo>
                    <a:pt x="329" y="874"/>
                  </a:lnTo>
                  <a:lnTo>
                    <a:pt x="334" y="924"/>
                  </a:lnTo>
                  <a:lnTo>
                    <a:pt x="334" y="924"/>
                  </a:lnTo>
                  <a:lnTo>
                    <a:pt x="339" y="996"/>
                  </a:lnTo>
                  <a:lnTo>
                    <a:pt x="339" y="996"/>
                  </a:lnTo>
                  <a:lnTo>
                    <a:pt x="343" y="1024"/>
                  </a:lnTo>
                  <a:lnTo>
                    <a:pt x="344" y="1020"/>
                  </a:lnTo>
                  <a:lnTo>
                    <a:pt x="344" y="1019"/>
                  </a:lnTo>
                  <a:lnTo>
                    <a:pt x="349" y="918"/>
                  </a:lnTo>
                  <a:lnTo>
                    <a:pt x="349" y="917"/>
                  </a:lnTo>
                  <a:lnTo>
                    <a:pt x="354" y="748"/>
                  </a:lnTo>
                  <a:lnTo>
                    <a:pt x="354" y="747"/>
                  </a:lnTo>
                  <a:lnTo>
                    <a:pt x="359" y="606"/>
                  </a:lnTo>
                  <a:lnTo>
                    <a:pt x="359" y="606"/>
                  </a:lnTo>
                  <a:lnTo>
                    <a:pt x="363" y="574"/>
                  </a:lnTo>
                  <a:lnTo>
                    <a:pt x="364" y="588"/>
                  </a:lnTo>
                  <a:lnTo>
                    <a:pt x="364" y="588"/>
                  </a:lnTo>
                  <a:lnTo>
                    <a:pt x="369" y="715"/>
                  </a:lnTo>
                  <a:lnTo>
                    <a:pt x="369" y="716"/>
                  </a:lnTo>
                  <a:lnTo>
                    <a:pt x="374" y="848"/>
                  </a:lnTo>
                  <a:lnTo>
                    <a:pt x="374" y="848"/>
                  </a:lnTo>
                  <a:lnTo>
                    <a:pt x="379" y="891"/>
                  </a:lnTo>
                  <a:lnTo>
                    <a:pt x="379" y="891"/>
                  </a:lnTo>
                  <a:lnTo>
                    <a:pt x="380" y="892"/>
                  </a:lnTo>
                  <a:lnTo>
                    <a:pt x="384" y="882"/>
                  </a:lnTo>
                  <a:lnTo>
                    <a:pt x="384" y="882"/>
                  </a:lnTo>
                  <a:lnTo>
                    <a:pt x="389" y="841"/>
                  </a:lnTo>
                  <a:lnTo>
                    <a:pt x="389" y="841"/>
                  </a:lnTo>
                  <a:lnTo>
                    <a:pt x="394" y="746"/>
                  </a:lnTo>
                  <a:lnTo>
                    <a:pt x="394" y="745"/>
                  </a:lnTo>
                  <a:lnTo>
                    <a:pt x="399" y="619"/>
                  </a:lnTo>
                  <a:lnTo>
                    <a:pt x="399" y="619"/>
                  </a:lnTo>
                  <a:lnTo>
                    <a:pt x="404" y="473"/>
                  </a:lnTo>
                  <a:lnTo>
                    <a:pt x="404" y="472"/>
                  </a:lnTo>
                  <a:lnTo>
                    <a:pt x="410" y="378"/>
                  </a:lnTo>
                  <a:lnTo>
                    <a:pt x="410" y="377"/>
                  </a:lnTo>
                  <a:lnTo>
                    <a:pt x="411" y="376"/>
                  </a:lnTo>
                  <a:lnTo>
                    <a:pt x="415" y="460"/>
                  </a:lnTo>
                  <a:lnTo>
                    <a:pt x="415" y="461"/>
                  </a:lnTo>
                  <a:lnTo>
                    <a:pt x="420" y="717"/>
                  </a:lnTo>
                  <a:lnTo>
                    <a:pt x="420" y="719"/>
                  </a:lnTo>
                  <a:lnTo>
                    <a:pt x="425" y="999"/>
                  </a:lnTo>
                  <a:lnTo>
                    <a:pt x="425" y="1001"/>
                  </a:lnTo>
                  <a:lnTo>
                    <a:pt x="430" y="1157"/>
                  </a:lnTo>
                  <a:lnTo>
                    <a:pt x="430" y="1157"/>
                  </a:lnTo>
                  <a:lnTo>
                    <a:pt x="432" y="1175"/>
                  </a:lnTo>
                  <a:lnTo>
                    <a:pt x="435" y="1153"/>
                  </a:lnTo>
                  <a:lnTo>
                    <a:pt x="435" y="1153"/>
                  </a:lnTo>
                  <a:lnTo>
                    <a:pt x="440" y="1016"/>
                  </a:lnTo>
                  <a:lnTo>
                    <a:pt x="440" y="1016"/>
                  </a:lnTo>
                  <a:lnTo>
                    <a:pt x="445" y="833"/>
                  </a:lnTo>
                  <a:lnTo>
                    <a:pt x="445" y="832"/>
                  </a:lnTo>
                  <a:lnTo>
                    <a:pt x="450" y="663"/>
                  </a:lnTo>
                  <a:lnTo>
                    <a:pt x="450" y="662"/>
                  </a:lnTo>
                  <a:lnTo>
                    <a:pt x="455" y="563"/>
                  </a:lnTo>
                  <a:lnTo>
                    <a:pt x="455" y="563"/>
                  </a:lnTo>
                  <a:lnTo>
                    <a:pt x="457" y="557"/>
                  </a:lnTo>
                  <a:lnTo>
                    <a:pt x="460" y="602"/>
                  </a:lnTo>
                  <a:lnTo>
                    <a:pt x="460" y="602"/>
                  </a:lnTo>
                  <a:lnTo>
                    <a:pt x="465" y="820"/>
                  </a:lnTo>
                  <a:lnTo>
                    <a:pt x="465" y="822"/>
                  </a:lnTo>
                  <a:lnTo>
                    <a:pt x="470" y="1111"/>
                  </a:lnTo>
                  <a:lnTo>
                    <a:pt x="470" y="1112"/>
                  </a:lnTo>
                  <a:lnTo>
                    <a:pt x="475" y="1271"/>
                  </a:lnTo>
                  <a:lnTo>
                    <a:pt x="475" y="1271"/>
                  </a:lnTo>
                  <a:lnTo>
                    <a:pt x="476" y="1273"/>
                  </a:lnTo>
                  <a:lnTo>
                    <a:pt x="480" y="1169"/>
                  </a:lnTo>
                  <a:lnTo>
                    <a:pt x="480" y="1167"/>
                  </a:lnTo>
                  <a:lnTo>
                    <a:pt x="485" y="855"/>
                  </a:lnTo>
                  <a:lnTo>
                    <a:pt x="485" y="853"/>
                  </a:lnTo>
                  <a:lnTo>
                    <a:pt x="490" y="530"/>
                  </a:lnTo>
                  <a:lnTo>
                    <a:pt x="490" y="529"/>
                  </a:lnTo>
                  <a:lnTo>
                    <a:pt x="495" y="388"/>
                  </a:lnTo>
                  <a:lnTo>
                    <a:pt x="495" y="388"/>
                  </a:lnTo>
                  <a:lnTo>
                    <a:pt x="497" y="388"/>
                  </a:lnTo>
                  <a:lnTo>
                    <a:pt x="500" y="490"/>
                  </a:lnTo>
                  <a:lnTo>
                    <a:pt x="500" y="491"/>
                  </a:lnTo>
                  <a:lnTo>
                    <a:pt x="505" y="711"/>
                  </a:lnTo>
                  <a:lnTo>
                    <a:pt x="505" y="712"/>
                  </a:lnTo>
                  <a:lnTo>
                    <a:pt x="511" y="872"/>
                  </a:lnTo>
                  <a:lnTo>
                    <a:pt x="511" y="873"/>
                  </a:lnTo>
                  <a:lnTo>
                    <a:pt x="513" y="890"/>
                  </a:lnTo>
                  <a:lnTo>
                    <a:pt x="516" y="867"/>
                  </a:lnTo>
                  <a:lnTo>
                    <a:pt x="516" y="866"/>
                  </a:lnTo>
                  <a:lnTo>
                    <a:pt x="521" y="721"/>
                  </a:lnTo>
                  <a:lnTo>
                    <a:pt x="521" y="720"/>
                  </a:lnTo>
                  <a:lnTo>
                    <a:pt x="526" y="537"/>
                  </a:lnTo>
                  <a:lnTo>
                    <a:pt x="526" y="536"/>
                  </a:lnTo>
                  <a:lnTo>
                    <a:pt x="531" y="431"/>
                  </a:lnTo>
                  <a:lnTo>
                    <a:pt x="531" y="431"/>
                  </a:lnTo>
                  <a:lnTo>
                    <a:pt x="533" y="425"/>
                  </a:lnTo>
                  <a:lnTo>
                    <a:pt x="536" y="446"/>
                  </a:lnTo>
                  <a:lnTo>
                    <a:pt x="536" y="446"/>
                  </a:lnTo>
                  <a:lnTo>
                    <a:pt x="541" y="516"/>
                  </a:lnTo>
                  <a:lnTo>
                    <a:pt x="541" y="517"/>
                  </a:lnTo>
                  <a:lnTo>
                    <a:pt x="546" y="550"/>
                  </a:lnTo>
                  <a:lnTo>
                    <a:pt x="546" y="550"/>
                  </a:lnTo>
                  <a:lnTo>
                    <a:pt x="546" y="550"/>
                  </a:lnTo>
                  <a:lnTo>
                    <a:pt x="551" y="524"/>
                  </a:lnTo>
                  <a:lnTo>
                    <a:pt x="551" y="524"/>
                  </a:lnTo>
                  <a:lnTo>
                    <a:pt x="556" y="457"/>
                  </a:lnTo>
                  <a:lnTo>
                    <a:pt x="556" y="457"/>
                  </a:lnTo>
                  <a:lnTo>
                    <a:pt x="561" y="413"/>
                  </a:lnTo>
                  <a:lnTo>
                    <a:pt x="561" y="413"/>
                  </a:lnTo>
                  <a:lnTo>
                    <a:pt x="562" y="413"/>
                  </a:lnTo>
                  <a:lnTo>
                    <a:pt x="566" y="442"/>
                  </a:lnTo>
                  <a:lnTo>
                    <a:pt x="566" y="443"/>
                  </a:lnTo>
                  <a:lnTo>
                    <a:pt x="571" y="484"/>
                  </a:lnTo>
                  <a:lnTo>
                    <a:pt x="571" y="484"/>
                  </a:lnTo>
                  <a:lnTo>
                    <a:pt x="575" y="492"/>
                  </a:lnTo>
                  <a:lnTo>
                    <a:pt x="576" y="485"/>
                  </a:lnTo>
                  <a:lnTo>
                    <a:pt x="576" y="485"/>
                  </a:lnTo>
                  <a:lnTo>
                    <a:pt x="581" y="434"/>
                  </a:lnTo>
                  <a:lnTo>
                    <a:pt x="581" y="433"/>
                  </a:lnTo>
                  <a:lnTo>
                    <a:pt x="586" y="375"/>
                  </a:lnTo>
                  <a:lnTo>
                    <a:pt x="586" y="375"/>
                  </a:lnTo>
                  <a:lnTo>
                    <a:pt x="588" y="372"/>
                  </a:lnTo>
                  <a:lnTo>
                    <a:pt x="591" y="416"/>
                  </a:lnTo>
                  <a:lnTo>
                    <a:pt x="591" y="416"/>
                  </a:lnTo>
                  <a:lnTo>
                    <a:pt x="596" y="627"/>
                  </a:lnTo>
                  <a:lnTo>
                    <a:pt x="596" y="628"/>
                  </a:lnTo>
                  <a:lnTo>
                    <a:pt x="601" y="856"/>
                  </a:lnTo>
                  <a:lnTo>
                    <a:pt x="601" y="857"/>
                  </a:lnTo>
                  <a:lnTo>
                    <a:pt x="606" y="959"/>
                  </a:lnTo>
                  <a:lnTo>
                    <a:pt x="606" y="960"/>
                  </a:lnTo>
                  <a:lnTo>
                    <a:pt x="609" y="970"/>
                  </a:lnTo>
                  <a:lnTo>
                    <a:pt x="612" y="962"/>
                  </a:lnTo>
                  <a:lnTo>
                    <a:pt x="612" y="962"/>
                  </a:lnTo>
                  <a:lnTo>
                    <a:pt x="617" y="936"/>
                  </a:lnTo>
                  <a:lnTo>
                    <a:pt x="617" y="936"/>
                  </a:lnTo>
                  <a:lnTo>
                    <a:pt x="618" y="936"/>
                  </a:lnTo>
                  <a:lnTo>
                    <a:pt x="622" y="994"/>
                  </a:lnTo>
                  <a:lnTo>
                    <a:pt x="622" y="994"/>
                  </a:lnTo>
                  <a:lnTo>
                    <a:pt x="627" y="1139"/>
                  </a:lnTo>
                  <a:lnTo>
                    <a:pt x="627" y="1139"/>
                  </a:lnTo>
                  <a:lnTo>
                    <a:pt x="632" y="1217"/>
                  </a:lnTo>
                  <a:lnTo>
                    <a:pt x="632" y="1217"/>
                  </a:lnTo>
                  <a:lnTo>
                    <a:pt x="633" y="1217"/>
                  </a:lnTo>
                  <a:lnTo>
                    <a:pt x="637" y="1142"/>
                  </a:lnTo>
                  <a:lnTo>
                    <a:pt x="637" y="1142"/>
                  </a:lnTo>
                  <a:lnTo>
                    <a:pt x="642" y="976"/>
                  </a:lnTo>
                  <a:lnTo>
                    <a:pt x="642" y="975"/>
                  </a:lnTo>
                  <a:lnTo>
                    <a:pt x="647" y="836"/>
                  </a:lnTo>
                  <a:lnTo>
                    <a:pt x="647" y="836"/>
                  </a:lnTo>
                  <a:lnTo>
                    <a:pt x="649" y="815"/>
                  </a:lnTo>
                  <a:lnTo>
                    <a:pt x="652" y="838"/>
                  </a:lnTo>
                  <a:lnTo>
                    <a:pt x="652" y="838"/>
                  </a:lnTo>
                  <a:lnTo>
                    <a:pt x="657" y="991"/>
                  </a:lnTo>
                  <a:lnTo>
                    <a:pt x="657" y="992"/>
                  </a:lnTo>
                  <a:lnTo>
                    <a:pt x="662" y="1199"/>
                  </a:lnTo>
                  <a:lnTo>
                    <a:pt x="662" y="1200"/>
                  </a:lnTo>
                  <a:lnTo>
                    <a:pt x="667" y="1347"/>
                  </a:lnTo>
                  <a:lnTo>
                    <a:pt x="667" y="1348"/>
                  </a:lnTo>
                  <a:lnTo>
                    <a:pt x="671" y="1368"/>
                  </a:lnTo>
                  <a:lnTo>
                    <a:pt x="672" y="1350"/>
                  </a:lnTo>
                  <a:lnTo>
                    <a:pt x="672" y="1349"/>
                  </a:lnTo>
                  <a:lnTo>
                    <a:pt x="677" y="1246"/>
                  </a:lnTo>
                  <a:lnTo>
                    <a:pt x="677" y="1245"/>
                  </a:lnTo>
                  <a:lnTo>
                    <a:pt x="682" y="1190"/>
                  </a:lnTo>
                  <a:lnTo>
                    <a:pt x="682" y="1190"/>
                  </a:lnTo>
                  <a:lnTo>
                    <a:pt x="684" y="1189"/>
                  </a:lnTo>
                  <a:lnTo>
                    <a:pt x="687" y="1216"/>
                  </a:lnTo>
                  <a:lnTo>
                    <a:pt x="687" y="1216"/>
                  </a:lnTo>
                  <a:lnTo>
                    <a:pt x="692" y="1246"/>
                  </a:lnTo>
                  <a:lnTo>
                    <a:pt x="692" y="1246"/>
                  </a:lnTo>
                  <a:lnTo>
                    <a:pt x="697" y="1197"/>
                  </a:lnTo>
                  <a:lnTo>
                    <a:pt x="697" y="1196"/>
                  </a:lnTo>
                  <a:lnTo>
                    <a:pt x="702" y="1061"/>
                  </a:lnTo>
                  <a:lnTo>
                    <a:pt x="702" y="1061"/>
                  </a:lnTo>
                  <a:lnTo>
                    <a:pt x="708" y="906"/>
                  </a:lnTo>
                  <a:lnTo>
                    <a:pt x="708" y="906"/>
                  </a:lnTo>
                  <a:lnTo>
                    <a:pt x="713" y="797"/>
                  </a:lnTo>
                  <a:lnTo>
                    <a:pt x="713" y="797"/>
                  </a:lnTo>
                  <a:lnTo>
                    <a:pt x="715" y="785"/>
                  </a:lnTo>
                  <a:lnTo>
                    <a:pt x="718" y="802"/>
                  </a:lnTo>
                  <a:lnTo>
                    <a:pt x="718" y="803"/>
                  </a:lnTo>
                  <a:lnTo>
                    <a:pt x="723" y="877"/>
                  </a:lnTo>
                  <a:lnTo>
                    <a:pt x="723" y="878"/>
                  </a:lnTo>
                  <a:lnTo>
                    <a:pt x="728" y="933"/>
                  </a:lnTo>
                  <a:lnTo>
                    <a:pt x="728" y="933"/>
                  </a:lnTo>
                  <a:lnTo>
                    <a:pt x="729" y="934"/>
                  </a:lnTo>
                  <a:lnTo>
                    <a:pt x="733" y="895"/>
                  </a:lnTo>
                  <a:lnTo>
                    <a:pt x="733" y="894"/>
                  </a:lnTo>
                  <a:lnTo>
                    <a:pt x="738" y="734"/>
                  </a:lnTo>
                  <a:lnTo>
                    <a:pt x="738" y="732"/>
                  </a:lnTo>
                  <a:lnTo>
                    <a:pt x="743" y="498"/>
                  </a:lnTo>
                  <a:lnTo>
                    <a:pt x="743" y="497"/>
                  </a:lnTo>
                  <a:lnTo>
                    <a:pt x="748" y="387"/>
                  </a:lnTo>
                  <a:lnTo>
                    <a:pt x="748" y="387"/>
                  </a:lnTo>
                  <a:lnTo>
                    <a:pt x="749" y="387"/>
                  </a:lnTo>
                  <a:lnTo>
                    <a:pt x="753" y="458"/>
                  </a:lnTo>
                  <a:lnTo>
                    <a:pt x="753" y="458"/>
                  </a:lnTo>
                  <a:lnTo>
                    <a:pt x="758" y="619"/>
                  </a:lnTo>
                  <a:lnTo>
                    <a:pt x="758" y="620"/>
                  </a:lnTo>
                  <a:lnTo>
                    <a:pt x="763" y="719"/>
                  </a:lnTo>
                  <a:lnTo>
                    <a:pt x="763" y="720"/>
                  </a:lnTo>
                  <a:lnTo>
                    <a:pt x="764" y="720"/>
                  </a:lnTo>
                  <a:lnTo>
                    <a:pt x="768" y="654"/>
                  </a:lnTo>
                  <a:lnTo>
                    <a:pt x="768" y="653"/>
                  </a:lnTo>
                  <a:lnTo>
                    <a:pt x="773" y="479"/>
                  </a:lnTo>
                  <a:lnTo>
                    <a:pt x="773" y="478"/>
                  </a:lnTo>
                  <a:lnTo>
                    <a:pt x="778" y="358"/>
                  </a:lnTo>
                  <a:lnTo>
                    <a:pt x="778" y="358"/>
                  </a:lnTo>
                  <a:lnTo>
                    <a:pt x="783" y="328"/>
                  </a:lnTo>
                  <a:lnTo>
                    <a:pt x="783" y="328"/>
                  </a:lnTo>
                  <a:lnTo>
                    <a:pt x="788" y="313"/>
                  </a:lnTo>
                  <a:lnTo>
                    <a:pt x="788" y="313"/>
                  </a:lnTo>
                  <a:lnTo>
                    <a:pt x="793" y="249"/>
                  </a:lnTo>
                  <a:lnTo>
                    <a:pt x="793" y="248"/>
                  </a:lnTo>
                  <a:lnTo>
                    <a:pt x="798" y="129"/>
                  </a:lnTo>
                  <a:lnTo>
                    <a:pt x="798" y="129"/>
                  </a:lnTo>
                  <a:lnTo>
                    <a:pt x="803" y="29"/>
                  </a:lnTo>
                  <a:lnTo>
                    <a:pt x="803" y="28"/>
                  </a:lnTo>
                  <a:lnTo>
                    <a:pt x="807" y="0"/>
                  </a:lnTo>
                  <a:lnTo>
                    <a:pt x="809" y="4"/>
                  </a:lnTo>
                  <a:lnTo>
                    <a:pt x="809" y="4"/>
                  </a:lnTo>
                  <a:lnTo>
                    <a:pt x="814" y="49"/>
                  </a:lnTo>
                  <a:lnTo>
                    <a:pt x="814" y="49"/>
                  </a:lnTo>
                  <a:lnTo>
                    <a:pt x="819" y="114"/>
                  </a:lnTo>
                  <a:lnTo>
                    <a:pt x="819" y="115"/>
                  </a:lnTo>
                  <a:lnTo>
                    <a:pt x="824" y="174"/>
                  </a:lnTo>
                  <a:lnTo>
                    <a:pt x="824" y="174"/>
                  </a:lnTo>
                  <a:lnTo>
                    <a:pt x="829" y="288"/>
                  </a:lnTo>
                  <a:lnTo>
                    <a:pt x="829" y="289"/>
                  </a:lnTo>
                  <a:lnTo>
                    <a:pt x="834" y="503"/>
                  </a:lnTo>
                  <a:lnTo>
                    <a:pt x="834" y="504"/>
                  </a:lnTo>
                  <a:lnTo>
                    <a:pt x="839" y="712"/>
                  </a:lnTo>
                  <a:lnTo>
                    <a:pt x="839" y="713"/>
                  </a:lnTo>
                  <a:lnTo>
                    <a:pt x="844" y="781"/>
                  </a:lnTo>
                  <a:lnTo>
                    <a:pt x="844" y="779"/>
                  </a:lnTo>
                  <a:lnTo>
                    <a:pt x="844" y="779"/>
                  </a:lnTo>
                  <a:lnTo>
                    <a:pt x="849" y="668"/>
                  </a:lnTo>
                  <a:lnTo>
                    <a:pt x="849" y="667"/>
                  </a:lnTo>
                  <a:lnTo>
                    <a:pt x="854" y="497"/>
                  </a:lnTo>
                  <a:lnTo>
                    <a:pt x="854" y="496"/>
                  </a:lnTo>
                  <a:lnTo>
                    <a:pt x="859" y="438"/>
                  </a:lnTo>
                  <a:lnTo>
                    <a:pt x="859" y="444"/>
                  </a:lnTo>
                  <a:lnTo>
                    <a:pt x="859" y="445"/>
                  </a:lnTo>
                  <a:lnTo>
                    <a:pt x="864" y="597"/>
                  </a:lnTo>
                  <a:lnTo>
                    <a:pt x="864" y="598"/>
                  </a:lnTo>
                  <a:lnTo>
                    <a:pt x="869" y="818"/>
                  </a:lnTo>
                  <a:lnTo>
                    <a:pt x="869" y="819"/>
                  </a:lnTo>
                  <a:lnTo>
                    <a:pt x="874" y="879"/>
                  </a:lnTo>
                  <a:lnTo>
                    <a:pt x="874" y="874"/>
                  </a:lnTo>
                  <a:lnTo>
                    <a:pt x="874" y="874"/>
                  </a:lnTo>
                  <a:lnTo>
                    <a:pt x="879" y="753"/>
                  </a:lnTo>
                  <a:lnTo>
                    <a:pt x="879" y="752"/>
                  </a:lnTo>
                  <a:lnTo>
                    <a:pt x="884" y="567"/>
                  </a:lnTo>
                  <a:lnTo>
                    <a:pt x="884" y="566"/>
                  </a:lnTo>
                  <a:lnTo>
                    <a:pt x="889" y="465"/>
                  </a:lnTo>
                  <a:lnTo>
                    <a:pt x="889" y="465"/>
                  </a:lnTo>
                  <a:lnTo>
                    <a:pt x="891" y="464"/>
                  </a:lnTo>
                  <a:lnTo>
                    <a:pt x="894" y="551"/>
                  </a:lnTo>
                  <a:lnTo>
                    <a:pt x="894" y="551"/>
                  </a:lnTo>
                  <a:lnTo>
                    <a:pt x="899" y="759"/>
                  </a:lnTo>
                  <a:lnTo>
                    <a:pt x="899" y="760"/>
                  </a:lnTo>
                  <a:lnTo>
                    <a:pt x="904" y="931"/>
                  </a:lnTo>
                  <a:lnTo>
                    <a:pt x="904" y="931"/>
                  </a:lnTo>
                  <a:lnTo>
                    <a:pt x="910" y="1003"/>
                  </a:lnTo>
                  <a:lnTo>
                    <a:pt x="910" y="1004"/>
                  </a:lnTo>
                  <a:lnTo>
                    <a:pt x="912" y="1008"/>
                  </a:lnTo>
                  <a:lnTo>
                    <a:pt x="915" y="1003"/>
                  </a:lnTo>
                  <a:lnTo>
                    <a:pt x="915" y="1003"/>
                  </a:lnTo>
                  <a:lnTo>
                    <a:pt x="917" y="1002"/>
                  </a:lnTo>
                  <a:lnTo>
                    <a:pt x="920" y="1011"/>
                  </a:lnTo>
                  <a:lnTo>
                    <a:pt x="920" y="1011"/>
                  </a:lnTo>
                  <a:lnTo>
                    <a:pt x="925" y="1039"/>
                  </a:lnTo>
                  <a:lnTo>
                    <a:pt x="925" y="1039"/>
                  </a:lnTo>
                  <a:lnTo>
                    <a:pt x="928" y="1045"/>
                  </a:lnTo>
                  <a:lnTo>
                    <a:pt x="930" y="1039"/>
                  </a:lnTo>
                  <a:lnTo>
                    <a:pt x="930" y="1039"/>
                  </a:lnTo>
                  <a:lnTo>
                    <a:pt x="935" y="986"/>
                  </a:lnTo>
                  <a:lnTo>
                    <a:pt x="935" y="986"/>
                  </a:lnTo>
                  <a:lnTo>
                    <a:pt x="939" y="971"/>
                  </a:lnTo>
                  <a:lnTo>
                    <a:pt x="940" y="981"/>
                  </a:lnTo>
                  <a:lnTo>
                    <a:pt x="940" y="982"/>
                  </a:lnTo>
                  <a:lnTo>
                    <a:pt x="945" y="1072"/>
                  </a:lnTo>
                  <a:lnTo>
                    <a:pt x="945" y="1072"/>
                  </a:lnTo>
                  <a:lnTo>
                    <a:pt x="950" y="1225"/>
                  </a:lnTo>
                  <a:lnTo>
                    <a:pt x="950" y="1226"/>
                  </a:lnTo>
                  <a:lnTo>
                    <a:pt x="954" y="1278"/>
                  </a:lnTo>
                  <a:lnTo>
                    <a:pt x="955" y="1269"/>
                  </a:lnTo>
                  <a:lnTo>
                    <a:pt x="955" y="1269"/>
                  </a:lnTo>
                  <a:lnTo>
                    <a:pt x="960" y="1146"/>
                  </a:lnTo>
                  <a:lnTo>
                    <a:pt x="960" y="1145"/>
                  </a:lnTo>
                  <a:lnTo>
                    <a:pt x="965" y="1024"/>
                  </a:lnTo>
                  <a:lnTo>
                    <a:pt x="965" y="1024"/>
                  </a:lnTo>
                  <a:lnTo>
                    <a:pt x="969" y="996"/>
                  </a:lnTo>
                  <a:lnTo>
                    <a:pt x="970" y="1007"/>
                  </a:lnTo>
                  <a:lnTo>
                    <a:pt x="970" y="1008"/>
                  </a:lnTo>
                  <a:lnTo>
                    <a:pt x="975" y="1127"/>
                  </a:lnTo>
                  <a:lnTo>
                    <a:pt x="975" y="1127"/>
                  </a:lnTo>
                  <a:lnTo>
                    <a:pt x="980" y="1271"/>
                  </a:lnTo>
                  <a:lnTo>
                    <a:pt x="980" y="1271"/>
                  </a:lnTo>
                  <a:lnTo>
                    <a:pt x="985" y="1327"/>
                  </a:lnTo>
                  <a:lnTo>
                    <a:pt x="985" y="1326"/>
                  </a:lnTo>
                  <a:lnTo>
                    <a:pt x="985" y="1326"/>
                  </a:lnTo>
                  <a:lnTo>
                    <a:pt x="990" y="1288"/>
                  </a:lnTo>
                  <a:lnTo>
                    <a:pt x="990" y="1288"/>
                  </a:lnTo>
                  <a:lnTo>
                    <a:pt x="993" y="1282"/>
                  </a:lnTo>
                  <a:lnTo>
                    <a:pt x="995" y="1300"/>
                  </a:lnTo>
                  <a:lnTo>
                    <a:pt x="995" y="1300"/>
                  </a:lnTo>
                  <a:lnTo>
                    <a:pt x="1000" y="1385"/>
                  </a:lnTo>
                  <a:lnTo>
                    <a:pt x="1000" y="1385"/>
                  </a:lnTo>
                  <a:lnTo>
                    <a:pt x="1006" y="1477"/>
                  </a:lnTo>
                  <a:lnTo>
                    <a:pt x="1006" y="1477"/>
                  </a:lnTo>
                  <a:lnTo>
                    <a:pt x="1011" y="1521"/>
                  </a:lnTo>
                  <a:lnTo>
                    <a:pt x="1011" y="1521"/>
                  </a:lnTo>
                  <a:lnTo>
                    <a:pt x="1012" y="1521"/>
                  </a:lnTo>
                  <a:lnTo>
                    <a:pt x="1016" y="1496"/>
                  </a:lnTo>
                  <a:lnTo>
                    <a:pt x="1016" y="1495"/>
                  </a:lnTo>
                  <a:lnTo>
                    <a:pt x="1021" y="1428"/>
                  </a:lnTo>
                  <a:lnTo>
                    <a:pt x="1021" y="1428"/>
                  </a:lnTo>
                  <a:lnTo>
                    <a:pt x="1026" y="1337"/>
                  </a:lnTo>
                  <a:lnTo>
                    <a:pt x="1026" y="1336"/>
                  </a:lnTo>
                  <a:lnTo>
                    <a:pt x="1031" y="1197"/>
                  </a:lnTo>
                  <a:lnTo>
                    <a:pt x="1031" y="1196"/>
                  </a:lnTo>
                  <a:lnTo>
                    <a:pt x="1036" y="1040"/>
                  </a:lnTo>
                  <a:lnTo>
                    <a:pt x="1036" y="1039"/>
                  </a:lnTo>
                  <a:lnTo>
                    <a:pt x="1041" y="933"/>
                  </a:lnTo>
                  <a:lnTo>
                    <a:pt x="1041" y="932"/>
                  </a:lnTo>
                  <a:lnTo>
                    <a:pt x="1046" y="885"/>
                  </a:lnTo>
                  <a:lnTo>
                    <a:pt x="1046" y="884"/>
                  </a:lnTo>
                  <a:lnTo>
                    <a:pt x="1048" y="882"/>
                  </a:lnTo>
                  <a:lnTo>
                    <a:pt x="1051" y="896"/>
                  </a:lnTo>
                  <a:lnTo>
                    <a:pt x="1051" y="896"/>
                  </a:lnTo>
                  <a:lnTo>
                    <a:pt x="1056" y="923"/>
                  </a:lnTo>
                  <a:lnTo>
                    <a:pt x="1056" y="923"/>
                  </a:lnTo>
                  <a:lnTo>
                    <a:pt x="1057" y="924"/>
                  </a:lnTo>
                  <a:lnTo>
                    <a:pt x="1061" y="908"/>
                  </a:lnTo>
                  <a:lnTo>
                    <a:pt x="1061" y="908"/>
                  </a:lnTo>
                  <a:lnTo>
                    <a:pt x="1066" y="892"/>
                  </a:lnTo>
                  <a:lnTo>
                    <a:pt x="1066" y="892"/>
                  </a:lnTo>
                  <a:lnTo>
                    <a:pt x="1071" y="876"/>
                  </a:lnTo>
                  <a:lnTo>
                    <a:pt x="1071" y="876"/>
                  </a:lnTo>
                  <a:lnTo>
                    <a:pt x="1076" y="832"/>
                  </a:lnTo>
                  <a:lnTo>
                    <a:pt x="1076" y="832"/>
                  </a:lnTo>
                  <a:lnTo>
                    <a:pt x="1081" y="810"/>
                  </a:lnTo>
                  <a:lnTo>
                    <a:pt x="1081" y="810"/>
                  </a:lnTo>
                  <a:lnTo>
                    <a:pt x="1081" y="810"/>
                  </a:lnTo>
                  <a:lnTo>
                    <a:pt x="1086" y="819"/>
                  </a:lnTo>
                  <a:lnTo>
                    <a:pt x="1086" y="819"/>
                  </a:lnTo>
                  <a:lnTo>
                    <a:pt x="1086" y="819"/>
                  </a:lnTo>
                  <a:lnTo>
                    <a:pt x="1091" y="791"/>
                  </a:lnTo>
                  <a:lnTo>
                    <a:pt x="1091" y="791"/>
                  </a:lnTo>
                  <a:lnTo>
                    <a:pt x="1096" y="728"/>
                  </a:lnTo>
                  <a:lnTo>
                    <a:pt x="1096" y="727"/>
                  </a:lnTo>
                  <a:lnTo>
                    <a:pt x="1101" y="678"/>
                  </a:lnTo>
                  <a:lnTo>
                    <a:pt x="1101" y="678"/>
                  </a:lnTo>
                  <a:lnTo>
                    <a:pt x="1104" y="673"/>
                  </a:lnTo>
                  <a:lnTo>
                    <a:pt x="1107" y="690"/>
                  </a:lnTo>
                  <a:lnTo>
                    <a:pt x="1107" y="691"/>
                  </a:lnTo>
                  <a:lnTo>
                    <a:pt x="1112" y="786"/>
                  </a:lnTo>
                  <a:lnTo>
                    <a:pt x="1112" y="787"/>
                  </a:lnTo>
                  <a:lnTo>
                    <a:pt x="1117" y="927"/>
                  </a:lnTo>
                  <a:lnTo>
                    <a:pt x="1117" y="928"/>
                  </a:lnTo>
                  <a:lnTo>
                    <a:pt x="1122" y="981"/>
                  </a:lnTo>
                  <a:lnTo>
                    <a:pt x="1122" y="982"/>
                  </a:lnTo>
                  <a:lnTo>
                    <a:pt x="1127" y="995"/>
                  </a:lnTo>
                  <a:lnTo>
                    <a:pt x="1127" y="995"/>
                  </a:lnTo>
                  <a:lnTo>
                    <a:pt x="1132" y="1044"/>
                  </a:lnTo>
                  <a:lnTo>
                    <a:pt x="1132" y="1045"/>
                  </a:lnTo>
                  <a:lnTo>
                    <a:pt x="1137" y="1188"/>
                  </a:lnTo>
                  <a:lnTo>
                    <a:pt x="1137" y="1189"/>
                  </a:lnTo>
                  <a:lnTo>
                    <a:pt x="1142" y="1383"/>
                  </a:lnTo>
                  <a:lnTo>
                    <a:pt x="1142" y="1384"/>
                  </a:lnTo>
                  <a:lnTo>
                    <a:pt x="1147" y="1550"/>
                  </a:lnTo>
                  <a:lnTo>
                    <a:pt x="1147" y="1551"/>
                  </a:lnTo>
                  <a:lnTo>
                    <a:pt x="1152" y="1604"/>
                  </a:lnTo>
                  <a:lnTo>
                    <a:pt x="1152" y="1602"/>
                  </a:lnTo>
                  <a:lnTo>
                    <a:pt x="1152" y="1602"/>
                  </a:lnTo>
                  <a:lnTo>
                    <a:pt x="1157" y="1541"/>
                  </a:lnTo>
                  <a:lnTo>
                    <a:pt x="1157" y="1541"/>
                  </a:lnTo>
                  <a:lnTo>
                    <a:pt x="1162" y="1405"/>
                  </a:lnTo>
                  <a:lnTo>
                    <a:pt x="1162" y="1404"/>
                  </a:lnTo>
                  <a:lnTo>
                    <a:pt x="1167" y="1210"/>
                  </a:lnTo>
                  <a:lnTo>
                    <a:pt x="1167" y="1209"/>
                  </a:lnTo>
                  <a:lnTo>
                    <a:pt x="1172" y="979"/>
                  </a:lnTo>
                  <a:lnTo>
                    <a:pt x="1172" y="978"/>
                  </a:lnTo>
                  <a:lnTo>
                    <a:pt x="1177" y="755"/>
                  </a:lnTo>
                  <a:lnTo>
                    <a:pt x="1177" y="754"/>
                  </a:lnTo>
                  <a:lnTo>
                    <a:pt x="1182" y="572"/>
                  </a:lnTo>
                  <a:lnTo>
                    <a:pt x="1182" y="572"/>
                  </a:lnTo>
                  <a:lnTo>
                    <a:pt x="1187" y="445"/>
                  </a:lnTo>
                  <a:lnTo>
                    <a:pt x="1187" y="444"/>
                  </a:lnTo>
                  <a:lnTo>
                    <a:pt x="1192" y="352"/>
                  </a:lnTo>
                  <a:lnTo>
                    <a:pt x="1192" y="352"/>
                  </a:lnTo>
                  <a:lnTo>
                    <a:pt x="1197" y="293"/>
                  </a:lnTo>
                  <a:lnTo>
                    <a:pt x="1197" y="293"/>
                  </a:lnTo>
                  <a:lnTo>
                    <a:pt x="1200" y="288"/>
                  </a:lnTo>
                  <a:lnTo>
                    <a:pt x="1203" y="318"/>
                  </a:lnTo>
                  <a:lnTo>
                    <a:pt x="1203" y="318"/>
                  </a:lnTo>
                  <a:lnTo>
                    <a:pt x="1208" y="486"/>
                  </a:lnTo>
                  <a:lnTo>
                    <a:pt x="1208" y="487"/>
                  </a:lnTo>
                  <a:lnTo>
                    <a:pt x="1213" y="750"/>
                  </a:lnTo>
                  <a:lnTo>
                    <a:pt x="1213" y="752"/>
                  </a:lnTo>
                  <a:lnTo>
                    <a:pt x="1218" y="988"/>
                  </a:lnTo>
                  <a:lnTo>
                    <a:pt x="1218" y="989"/>
                  </a:lnTo>
                  <a:lnTo>
                    <a:pt x="1223" y="1161"/>
                  </a:lnTo>
                  <a:lnTo>
                    <a:pt x="1223" y="1162"/>
                  </a:lnTo>
                  <a:lnTo>
                    <a:pt x="1228" y="1274"/>
                  </a:lnTo>
                  <a:lnTo>
                    <a:pt x="1228" y="1274"/>
                  </a:lnTo>
                  <a:lnTo>
                    <a:pt x="1233" y="1331"/>
                  </a:lnTo>
                  <a:lnTo>
                    <a:pt x="1233" y="1331"/>
                  </a:lnTo>
                  <a:lnTo>
                    <a:pt x="1235" y="1334"/>
                  </a:lnTo>
                  <a:lnTo>
                    <a:pt x="1238" y="1324"/>
                  </a:lnTo>
                  <a:lnTo>
                    <a:pt x="1238" y="1324"/>
                  </a:lnTo>
                  <a:lnTo>
                    <a:pt x="1243" y="1279"/>
                  </a:lnTo>
                  <a:lnTo>
                    <a:pt x="1243" y="1279"/>
                  </a:lnTo>
                  <a:lnTo>
                    <a:pt x="1248" y="1237"/>
                  </a:lnTo>
                  <a:lnTo>
                    <a:pt x="1248" y="1236"/>
                  </a:lnTo>
                  <a:lnTo>
                    <a:pt x="1249" y="1235"/>
                  </a:lnTo>
                  <a:lnTo>
                    <a:pt x="1253" y="1257"/>
                  </a:lnTo>
                  <a:lnTo>
                    <a:pt x="1253" y="1257"/>
                  </a:lnTo>
                  <a:lnTo>
                    <a:pt x="1258" y="1327"/>
                  </a:lnTo>
                  <a:lnTo>
                    <a:pt x="1258" y="1328"/>
                  </a:lnTo>
                  <a:lnTo>
                    <a:pt x="1263" y="1388"/>
                  </a:lnTo>
                  <a:lnTo>
                    <a:pt x="1263" y="1388"/>
                  </a:lnTo>
                  <a:lnTo>
                    <a:pt x="1268" y="1409"/>
                  </a:lnTo>
                  <a:lnTo>
                    <a:pt x="1268" y="1408"/>
                  </a:lnTo>
                  <a:lnTo>
                    <a:pt x="1268" y="1408"/>
                  </a:lnTo>
                  <a:lnTo>
                    <a:pt x="1273" y="1383"/>
                  </a:lnTo>
                  <a:lnTo>
                    <a:pt x="1273" y="1383"/>
                  </a:lnTo>
                  <a:lnTo>
                    <a:pt x="1278" y="1333"/>
                  </a:lnTo>
                  <a:lnTo>
                    <a:pt x="1278" y="1333"/>
                  </a:lnTo>
                  <a:lnTo>
                    <a:pt x="1283" y="1255"/>
                  </a:lnTo>
                  <a:lnTo>
                    <a:pt x="1283" y="1255"/>
                  </a:lnTo>
                  <a:lnTo>
                    <a:pt x="1288" y="1200"/>
                  </a:lnTo>
                  <a:lnTo>
                    <a:pt x="1288" y="1200"/>
                  </a:lnTo>
                  <a:lnTo>
                    <a:pt x="1292" y="1187"/>
                  </a:lnTo>
                  <a:lnTo>
                    <a:pt x="1293" y="1190"/>
                  </a:lnTo>
                  <a:lnTo>
                    <a:pt x="1293" y="1190"/>
                  </a:lnTo>
                  <a:lnTo>
                    <a:pt x="1298" y="1239"/>
                  </a:lnTo>
                  <a:lnTo>
                    <a:pt x="1298" y="1239"/>
                  </a:lnTo>
                  <a:lnTo>
                    <a:pt x="1304" y="1308"/>
                  </a:lnTo>
                  <a:lnTo>
                    <a:pt x="1304" y="1308"/>
                  </a:lnTo>
                  <a:lnTo>
                    <a:pt x="1306" y="1313"/>
                  </a:lnTo>
                  <a:lnTo>
                    <a:pt x="1309" y="1273"/>
                  </a:lnTo>
                  <a:lnTo>
                    <a:pt x="1309" y="1273"/>
                  </a:lnTo>
                  <a:lnTo>
                    <a:pt x="1314" y="1122"/>
                  </a:lnTo>
                  <a:lnTo>
                    <a:pt x="1314" y="1121"/>
                  </a:lnTo>
                  <a:lnTo>
                    <a:pt x="1319" y="996"/>
                  </a:lnTo>
                  <a:lnTo>
                    <a:pt x="1319" y="996"/>
                  </a:lnTo>
                  <a:lnTo>
                    <a:pt x="1322" y="977"/>
                  </a:lnTo>
                  <a:lnTo>
                    <a:pt x="1324" y="993"/>
                  </a:lnTo>
                  <a:lnTo>
                    <a:pt x="1324" y="993"/>
                  </a:lnTo>
                  <a:lnTo>
                    <a:pt x="1329" y="1124"/>
                  </a:lnTo>
                  <a:lnTo>
                    <a:pt x="1329" y="1125"/>
                  </a:lnTo>
                  <a:lnTo>
                    <a:pt x="1334" y="1310"/>
                  </a:lnTo>
                  <a:lnTo>
                    <a:pt x="1334" y="1311"/>
                  </a:lnTo>
                  <a:lnTo>
                    <a:pt x="1339" y="1394"/>
                  </a:lnTo>
                  <a:lnTo>
                    <a:pt x="1339" y="1394"/>
                  </a:lnTo>
                  <a:lnTo>
                    <a:pt x="1339" y="1394"/>
                  </a:lnTo>
                  <a:lnTo>
                    <a:pt x="1344" y="1305"/>
                  </a:lnTo>
                  <a:lnTo>
                    <a:pt x="1344" y="1304"/>
                  </a:lnTo>
                  <a:lnTo>
                    <a:pt x="1349" y="1177"/>
                  </a:lnTo>
                  <a:lnTo>
                    <a:pt x="1349" y="1176"/>
                  </a:lnTo>
                  <a:lnTo>
                    <a:pt x="1354" y="1117"/>
                  </a:lnTo>
                  <a:lnTo>
                    <a:pt x="1354" y="1117"/>
                  </a:lnTo>
                  <a:lnTo>
                    <a:pt x="1355" y="1116"/>
                  </a:lnTo>
                  <a:lnTo>
                    <a:pt x="1359" y="1148"/>
                  </a:lnTo>
                  <a:lnTo>
                    <a:pt x="1359" y="1149"/>
                  </a:lnTo>
                  <a:lnTo>
                    <a:pt x="1364" y="1227"/>
                  </a:lnTo>
                  <a:lnTo>
                    <a:pt x="1364" y="1227"/>
                  </a:lnTo>
                  <a:lnTo>
                    <a:pt x="1369" y="1292"/>
                  </a:lnTo>
                  <a:lnTo>
                    <a:pt x="1369" y="1293"/>
                  </a:lnTo>
                  <a:lnTo>
                    <a:pt x="1373" y="1307"/>
                  </a:lnTo>
                  <a:lnTo>
                    <a:pt x="1374" y="1300"/>
                  </a:lnTo>
                  <a:lnTo>
                    <a:pt x="1374" y="1300"/>
                  </a:lnTo>
                  <a:lnTo>
                    <a:pt x="1379" y="1257"/>
                  </a:lnTo>
                  <a:lnTo>
                    <a:pt x="1379" y="1257"/>
                  </a:lnTo>
                  <a:lnTo>
                    <a:pt x="1384" y="1222"/>
                  </a:lnTo>
                  <a:lnTo>
                    <a:pt x="1384" y="1222"/>
                  </a:lnTo>
                  <a:lnTo>
                    <a:pt x="1389" y="1199"/>
                  </a:lnTo>
                  <a:lnTo>
                    <a:pt x="1389" y="1199"/>
                  </a:lnTo>
                  <a:lnTo>
                    <a:pt x="1392" y="1197"/>
                  </a:lnTo>
                  <a:lnTo>
                    <a:pt x="1394" y="1203"/>
                  </a:lnTo>
                  <a:lnTo>
                    <a:pt x="1394" y="1203"/>
                  </a:lnTo>
                  <a:lnTo>
                    <a:pt x="1398" y="1206"/>
                  </a:lnTo>
                  <a:lnTo>
                    <a:pt x="1399" y="1200"/>
                  </a:lnTo>
                  <a:lnTo>
                    <a:pt x="1399" y="1200"/>
                  </a:lnTo>
                  <a:lnTo>
                    <a:pt x="1405" y="1148"/>
                  </a:lnTo>
                  <a:lnTo>
                    <a:pt x="1405" y="1147"/>
                  </a:lnTo>
                  <a:lnTo>
                    <a:pt x="1410" y="1093"/>
                  </a:lnTo>
                  <a:lnTo>
                    <a:pt x="1410" y="1093"/>
                  </a:lnTo>
                  <a:lnTo>
                    <a:pt x="1412" y="1089"/>
                  </a:lnTo>
                  <a:lnTo>
                    <a:pt x="1415" y="1118"/>
                  </a:lnTo>
                  <a:lnTo>
                    <a:pt x="1415" y="1118"/>
                  </a:lnTo>
                  <a:lnTo>
                    <a:pt x="1420" y="1227"/>
                  </a:lnTo>
                  <a:lnTo>
                    <a:pt x="1420" y="1227"/>
                  </a:lnTo>
                  <a:lnTo>
                    <a:pt x="1425" y="1368"/>
                  </a:lnTo>
                  <a:lnTo>
                    <a:pt x="1425" y="1368"/>
                  </a:lnTo>
                  <a:lnTo>
                    <a:pt x="1430" y="1446"/>
                  </a:lnTo>
                  <a:lnTo>
                    <a:pt x="1430" y="1446"/>
                  </a:lnTo>
                  <a:lnTo>
                    <a:pt x="1431" y="1446"/>
                  </a:lnTo>
                  <a:lnTo>
                    <a:pt x="1435" y="1389"/>
                  </a:lnTo>
                  <a:lnTo>
                    <a:pt x="1435" y="1388"/>
                  </a:lnTo>
                  <a:lnTo>
                    <a:pt x="1440" y="1285"/>
                  </a:lnTo>
                  <a:lnTo>
                    <a:pt x="1440" y="1285"/>
                  </a:lnTo>
                  <a:lnTo>
                    <a:pt x="1445" y="1223"/>
                  </a:lnTo>
                  <a:lnTo>
                    <a:pt x="1445" y="1223"/>
                  </a:lnTo>
                  <a:lnTo>
                    <a:pt x="1450" y="1183"/>
                  </a:lnTo>
                  <a:lnTo>
                    <a:pt x="1450" y="1182"/>
                  </a:lnTo>
                  <a:lnTo>
                    <a:pt x="1455" y="1110"/>
                  </a:lnTo>
                  <a:lnTo>
                    <a:pt x="1455" y="1110"/>
                  </a:lnTo>
                  <a:lnTo>
                    <a:pt x="1460" y="1034"/>
                  </a:lnTo>
                  <a:lnTo>
                    <a:pt x="1460" y="1034"/>
                  </a:lnTo>
                  <a:lnTo>
                    <a:pt x="1465" y="973"/>
                  </a:lnTo>
                  <a:lnTo>
                    <a:pt x="1465" y="973"/>
                  </a:lnTo>
                  <a:lnTo>
                    <a:pt x="1468" y="963"/>
                  </a:lnTo>
                  <a:lnTo>
                    <a:pt x="1470" y="976"/>
                  </a:lnTo>
                  <a:lnTo>
                    <a:pt x="1470" y="976"/>
                  </a:lnTo>
                  <a:lnTo>
                    <a:pt x="1475" y="1055"/>
                  </a:lnTo>
                  <a:lnTo>
                    <a:pt x="1475" y="1056"/>
                  </a:lnTo>
                  <a:lnTo>
                    <a:pt x="1480" y="1176"/>
                  </a:lnTo>
                  <a:lnTo>
                    <a:pt x="1480" y="1177"/>
                  </a:lnTo>
                  <a:lnTo>
                    <a:pt x="1485" y="1287"/>
                  </a:lnTo>
                  <a:lnTo>
                    <a:pt x="1485" y="1288"/>
                  </a:lnTo>
                  <a:lnTo>
                    <a:pt x="1490" y="1350"/>
                  </a:lnTo>
                  <a:lnTo>
                    <a:pt x="1490" y="1351"/>
                  </a:lnTo>
                  <a:lnTo>
                    <a:pt x="1495" y="1373"/>
                  </a:lnTo>
                  <a:lnTo>
                    <a:pt x="1495" y="1373"/>
                  </a:lnTo>
                  <a:lnTo>
                    <a:pt x="1495" y="1373"/>
                  </a:lnTo>
                  <a:lnTo>
                    <a:pt x="1501" y="1342"/>
                  </a:lnTo>
                  <a:lnTo>
                    <a:pt x="1501" y="1341"/>
                  </a:lnTo>
                  <a:lnTo>
                    <a:pt x="1506" y="1309"/>
                  </a:lnTo>
                  <a:lnTo>
                    <a:pt x="1506" y="1309"/>
                  </a:lnTo>
                  <a:lnTo>
                    <a:pt x="1511" y="1293"/>
                  </a:lnTo>
                  <a:lnTo>
                    <a:pt x="1511" y="1293"/>
                  </a:lnTo>
                  <a:lnTo>
                    <a:pt x="1516" y="1278"/>
                  </a:lnTo>
                  <a:lnTo>
                    <a:pt x="1516" y="1278"/>
                  </a:lnTo>
                  <a:lnTo>
                    <a:pt x="1521" y="1212"/>
                  </a:lnTo>
                  <a:lnTo>
                    <a:pt x="1521" y="1211"/>
                  </a:lnTo>
                  <a:lnTo>
                    <a:pt x="1526" y="1106"/>
                  </a:lnTo>
                  <a:lnTo>
                    <a:pt x="1526" y="1106"/>
                  </a:lnTo>
                  <a:lnTo>
                    <a:pt x="1531" y="1030"/>
                  </a:lnTo>
                  <a:lnTo>
                    <a:pt x="1531" y="1030"/>
                  </a:lnTo>
                  <a:lnTo>
                    <a:pt x="1533" y="1019"/>
                  </a:lnTo>
                  <a:lnTo>
                    <a:pt x="1536" y="1031"/>
                  </a:lnTo>
                  <a:lnTo>
                    <a:pt x="1536" y="1031"/>
                  </a:lnTo>
                  <a:lnTo>
                    <a:pt x="1541" y="1117"/>
                  </a:lnTo>
                  <a:lnTo>
                    <a:pt x="1541" y="1118"/>
                  </a:lnTo>
                  <a:lnTo>
                    <a:pt x="1546" y="1254"/>
                  </a:lnTo>
                  <a:lnTo>
                    <a:pt x="1546" y="1255"/>
                  </a:lnTo>
                  <a:lnTo>
                    <a:pt x="1551" y="1379"/>
                  </a:lnTo>
                  <a:lnTo>
                    <a:pt x="1551" y="1379"/>
                  </a:lnTo>
                  <a:lnTo>
                    <a:pt x="1556" y="1466"/>
                  </a:lnTo>
                  <a:lnTo>
                    <a:pt x="1556" y="1466"/>
                  </a:lnTo>
                  <a:lnTo>
                    <a:pt x="1561" y="1505"/>
                  </a:lnTo>
                  <a:lnTo>
                    <a:pt x="1561" y="1506"/>
                  </a:lnTo>
                  <a:lnTo>
                    <a:pt x="1564" y="1507"/>
                  </a:lnTo>
                  <a:lnTo>
                    <a:pt x="1566" y="1498"/>
                  </a:lnTo>
                  <a:lnTo>
                    <a:pt x="1566" y="1498"/>
                  </a:lnTo>
                  <a:lnTo>
                    <a:pt x="1571" y="1463"/>
                  </a:lnTo>
                  <a:lnTo>
                    <a:pt x="1571" y="1463"/>
                  </a:lnTo>
                  <a:lnTo>
                    <a:pt x="1576" y="1428"/>
                  </a:lnTo>
                  <a:lnTo>
                    <a:pt x="1576" y="1428"/>
                  </a:lnTo>
                  <a:lnTo>
                    <a:pt x="1581" y="1406"/>
                  </a:lnTo>
                  <a:lnTo>
                    <a:pt x="1581" y="1406"/>
                  </a:lnTo>
                  <a:lnTo>
                    <a:pt x="1586" y="1394"/>
                  </a:lnTo>
                  <a:lnTo>
                    <a:pt x="1586" y="1393"/>
                  </a:lnTo>
                  <a:lnTo>
                    <a:pt x="1591" y="1391"/>
                  </a:lnTo>
                  <a:lnTo>
                    <a:pt x="1591" y="1391"/>
                  </a:lnTo>
                  <a:lnTo>
                    <a:pt x="1595" y="1391"/>
                  </a:lnTo>
                  <a:lnTo>
                    <a:pt x="1596" y="1393"/>
                  </a:lnTo>
                  <a:lnTo>
                    <a:pt x="1596" y="1393"/>
                  </a:lnTo>
                  <a:lnTo>
                    <a:pt x="1602" y="1413"/>
                  </a:lnTo>
                  <a:lnTo>
                    <a:pt x="1602" y="1413"/>
                  </a:lnTo>
                  <a:lnTo>
                    <a:pt x="1607" y="1461"/>
                  </a:lnTo>
                  <a:lnTo>
                    <a:pt x="1607" y="1462"/>
                  </a:lnTo>
                  <a:lnTo>
                    <a:pt x="1612" y="1524"/>
                  </a:lnTo>
                  <a:lnTo>
                    <a:pt x="1612" y="1525"/>
                  </a:lnTo>
                  <a:lnTo>
                    <a:pt x="1617" y="1572"/>
                  </a:lnTo>
                  <a:lnTo>
                    <a:pt x="1617" y="1572"/>
                  </a:lnTo>
                  <a:lnTo>
                    <a:pt x="1620" y="1581"/>
                  </a:lnTo>
                  <a:lnTo>
                    <a:pt x="1622" y="1579"/>
                  </a:lnTo>
                  <a:lnTo>
                    <a:pt x="1622" y="1578"/>
                  </a:lnTo>
                  <a:lnTo>
                    <a:pt x="1627" y="1549"/>
                  </a:lnTo>
                  <a:lnTo>
                    <a:pt x="1627" y="1549"/>
                  </a:lnTo>
                  <a:lnTo>
                    <a:pt x="1632" y="1508"/>
                  </a:lnTo>
                  <a:lnTo>
                    <a:pt x="1632" y="1507"/>
                  </a:lnTo>
                  <a:lnTo>
                    <a:pt x="1637" y="1479"/>
                  </a:lnTo>
                  <a:lnTo>
                    <a:pt x="1637" y="1479"/>
                  </a:lnTo>
                  <a:lnTo>
                    <a:pt x="1642" y="1453"/>
                  </a:lnTo>
                  <a:lnTo>
                    <a:pt x="1642" y="1453"/>
                  </a:lnTo>
                  <a:lnTo>
                    <a:pt x="1647" y="1433"/>
                  </a:lnTo>
                  <a:lnTo>
                    <a:pt x="1647" y="1433"/>
                  </a:lnTo>
                  <a:lnTo>
                    <a:pt x="1650" y="1431"/>
                  </a:lnTo>
                  <a:lnTo>
                    <a:pt x="1652" y="1436"/>
                  </a:lnTo>
                  <a:lnTo>
                    <a:pt x="1652" y="1436"/>
                  </a:lnTo>
                  <a:lnTo>
                    <a:pt x="1657" y="1467"/>
                  </a:lnTo>
                  <a:lnTo>
                    <a:pt x="1657" y="1467"/>
                  </a:lnTo>
                  <a:lnTo>
                    <a:pt x="1662" y="1511"/>
                  </a:lnTo>
                  <a:lnTo>
                    <a:pt x="1662" y="1511"/>
                  </a:lnTo>
                  <a:lnTo>
                    <a:pt x="1665" y="1517"/>
                  </a:lnTo>
                  <a:lnTo>
                    <a:pt x="1667" y="1506"/>
                  </a:lnTo>
                  <a:lnTo>
                    <a:pt x="1667" y="1506"/>
                  </a:lnTo>
                  <a:lnTo>
                    <a:pt x="1672" y="1437"/>
                  </a:lnTo>
                  <a:lnTo>
                    <a:pt x="1672" y="1437"/>
                  </a:lnTo>
                  <a:lnTo>
                    <a:pt x="1677" y="1344"/>
                  </a:lnTo>
                  <a:lnTo>
                    <a:pt x="1677" y="1344"/>
                  </a:lnTo>
                  <a:lnTo>
                    <a:pt x="1682" y="1294"/>
                  </a:lnTo>
                  <a:lnTo>
                    <a:pt x="1682" y="1294"/>
                  </a:lnTo>
                  <a:lnTo>
                    <a:pt x="1686" y="1286"/>
                  </a:lnTo>
                  <a:lnTo>
                    <a:pt x="1687" y="1290"/>
                  </a:lnTo>
                  <a:lnTo>
                    <a:pt x="1687" y="1290"/>
                  </a:lnTo>
                  <a:lnTo>
                    <a:pt x="1692" y="1320"/>
                  </a:lnTo>
                  <a:lnTo>
                    <a:pt x="1692" y="1321"/>
                  </a:lnTo>
                  <a:lnTo>
                    <a:pt x="1694" y="1324"/>
                  </a:lnTo>
                  <a:lnTo>
                    <a:pt x="1698" y="1290"/>
                  </a:lnTo>
                  <a:lnTo>
                    <a:pt x="1698" y="1290"/>
                  </a:lnTo>
                  <a:lnTo>
                    <a:pt x="1703" y="1155"/>
                  </a:lnTo>
                  <a:lnTo>
                    <a:pt x="1703" y="1154"/>
                  </a:lnTo>
                  <a:lnTo>
                    <a:pt x="1708" y="991"/>
                  </a:lnTo>
                  <a:lnTo>
                    <a:pt x="1708" y="990"/>
                  </a:lnTo>
                  <a:lnTo>
                    <a:pt x="1713" y="899"/>
                  </a:lnTo>
                  <a:lnTo>
                    <a:pt x="1713" y="899"/>
                  </a:lnTo>
                  <a:lnTo>
                    <a:pt x="1715" y="891"/>
                  </a:lnTo>
                  <a:lnTo>
                    <a:pt x="1718" y="906"/>
                  </a:lnTo>
                  <a:lnTo>
                    <a:pt x="1718" y="906"/>
                  </a:lnTo>
                  <a:lnTo>
                    <a:pt x="1723" y="1010"/>
                  </a:lnTo>
                  <a:lnTo>
                    <a:pt x="1723" y="1011"/>
                  </a:lnTo>
                  <a:lnTo>
                    <a:pt x="1728" y="1117"/>
                  </a:lnTo>
                  <a:lnTo>
                    <a:pt x="1728" y="1118"/>
                  </a:lnTo>
                  <a:lnTo>
                    <a:pt x="1733" y="1145"/>
                  </a:lnTo>
                  <a:lnTo>
                    <a:pt x="1733" y="1144"/>
                  </a:lnTo>
                  <a:lnTo>
                    <a:pt x="1733" y="1143"/>
                  </a:lnTo>
                  <a:lnTo>
                    <a:pt x="1738" y="1099"/>
                  </a:lnTo>
                  <a:lnTo>
                    <a:pt x="1738" y="1099"/>
                  </a:lnTo>
                  <a:lnTo>
                    <a:pt x="1743" y="1023"/>
                  </a:lnTo>
                  <a:lnTo>
                    <a:pt x="1743" y="1023"/>
                  </a:lnTo>
                  <a:lnTo>
                    <a:pt x="1748" y="956"/>
                  </a:lnTo>
                  <a:lnTo>
                    <a:pt x="1748" y="956"/>
                  </a:lnTo>
                  <a:lnTo>
                    <a:pt x="1751" y="945"/>
                  </a:lnTo>
                  <a:lnTo>
                    <a:pt x="1753" y="959"/>
                  </a:lnTo>
                  <a:lnTo>
                    <a:pt x="1753" y="960"/>
                  </a:lnTo>
                  <a:lnTo>
                    <a:pt x="1758" y="1063"/>
                  </a:lnTo>
                  <a:lnTo>
                    <a:pt x="1758" y="1063"/>
                  </a:lnTo>
                  <a:lnTo>
                    <a:pt x="1763" y="1229"/>
                  </a:lnTo>
                  <a:lnTo>
                    <a:pt x="1763" y="1230"/>
                  </a:lnTo>
                  <a:lnTo>
                    <a:pt x="1768" y="1396"/>
                  </a:lnTo>
                  <a:lnTo>
                    <a:pt x="1768" y="1396"/>
                  </a:lnTo>
                  <a:lnTo>
                    <a:pt x="1773" y="1486"/>
                  </a:lnTo>
                  <a:lnTo>
                    <a:pt x="1773" y="1486"/>
                  </a:lnTo>
                  <a:lnTo>
                    <a:pt x="1777" y="1503"/>
                  </a:lnTo>
                  <a:lnTo>
                    <a:pt x="1778" y="1500"/>
                  </a:lnTo>
                  <a:lnTo>
                    <a:pt x="1778" y="1500"/>
                  </a:lnTo>
                  <a:lnTo>
                    <a:pt x="1783" y="1471"/>
                  </a:lnTo>
                  <a:lnTo>
                    <a:pt x="1783" y="1471"/>
                  </a:lnTo>
                  <a:lnTo>
                    <a:pt x="1788" y="1441"/>
                  </a:lnTo>
                  <a:lnTo>
                    <a:pt x="1788" y="1441"/>
                  </a:lnTo>
                  <a:lnTo>
                    <a:pt x="1793" y="1420"/>
                  </a:lnTo>
                  <a:lnTo>
                    <a:pt x="1793" y="1420"/>
                  </a:lnTo>
                  <a:lnTo>
                    <a:pt x="1799" y="1414"/>
                  </a:lnTo>
                  <a:lnTo>
                    <a:pt x="1799" y="1414"/>
                  </a:lnTo>
                  <a:lnTo>
                    <a:pt x="1799" y="1414"/>
                  </a:lnTo>
                  <a:lnTo>
                    <a:pt x="1801" y="1415"/>
                  </a:lnTo>
                  <a:lnTo>
                    <a:pt x="1804" y="1412"/>
                  </a:lnTo>
                  <a:lnTo>
                    <a:pt x="1804" y="1412"/>
                  </a:lnTo>
                  <a:lnTo>
                    <a:pt x="1807" y="1407"/>
                  </a:lnTo>
                  <a:lnTo>
                    <a:pt x="1809" y="1409"/>
                  </a:lnTo>
                  <a:lnTo>
                    <a:pt x="1809" y="1409"/>
                  </a:lnTo>
                  <a:lnTo>
                    <a:pt x="1814" y="1433"/>
                  </a:lnTo>
                  <a:lnTo>
                    <a:pt x="1814" y="1433"/>
                  </a:lnTo>
                  <a:lnTo>
                    <a:pt x="1819" y="1463"/>
                  </a:lnTo>
                  <a:lnTo>
                    <a:pt x="1819" y="1463"/>
                  </a:lnTo>
                  <a:lnTo>
                    <a:pt x="1824" y="1484"/>
                  </a:lnTo>
                  <a:lnTo>
                    <a:pt x="1824" y="1484"/>
                  </a:lnTo>
                  <a:lnTo>
                    <a:pt x="1829" y="1493"/>
                  </a:lnTo>
                  <a:lnTo>
                    <a:pt x="1829" y="1493"/>
                  </a:lnTo>
                  <a:lnTo>
                    <a:pt x="1834" y="1498"/>
                  </a:lnTo>
                  <a:lnTo>
                    <a:pt x="1834" y="1498"/>
                  </a:lnTo>
                  <a:lnTo>
                    <a:pt x="1835" y="1499"/>
                  </a:lnTo>
                  <a:lnTo>
                    <a:pt x="1839" y="1492"/>
                  </a:lnTo>
                  <a:lnTo>
                    <a:pt x="1839" y="1492"/>
                  </a:lnTo>
                  <a:lnTo>
                    <a:pt x="1843" y="1490"/>
                  </a:lnTo>
                  <a:lnTo>
                    <a:pt x="1844" y="1491"/>
                  </a:lnTo>
                  <a:lnTo>
                    <a:pt x="1844" y="1491"/>
                  </a:lnTo>
                  <a:lnTo>
                    <a:pt x="1849" y="1503"/>
                  </a:lnTo>
                  <a:lnTo>
                    <a:pt x="1849" y="1503"/>
                  </a:lnTo>
                  <a:lnTo>
                    <a:pt x="1854" y="1524"/>
                  </a:lnTo>
                  <a:lnTo>
                    <a:pt x="1854" y="1524"/>
                  </a:lnTo>
                  <a:lnTo>
                    <a:pt x="1859" y="1561"/>
                  </a:lnTo>
                  <a:lnTo>
                    <a:pt x="1859" y="1562"/>
                  </a:lnTo>
                  <a:lnTo>
                    <a:pt x="1864" y="1594"/>
                  </a:lnTo>
                  <a:lnTo>
                    <a:pt x="1864" y="1594"/>
                  </a:lnTo>
                  <a:lnTo>
                    <a:pt x="1868" y="1602"/>
                  </a:lnTo>
                  <a:lnTo>
                    <a:pt x="1869" y="1598"/>
                  </a:lnTo>
                  <a:lnTo>
                    <a:pt x="1869" y="1598"/>
                  </a:lnTo>
                  <a:lnTo>
                    <a:pt x="1874" y="1562"/>
                  </a:lnTo>
                  <a:lnTo>
                    <a:pt x="1874" y="1562"/>
                  </a:lnTo>
                  <a:lnTo>
                    <a:pt x="1879" y="1537"/>
                  </a:lnTo>
                  <a:lnTo>
                    <a:pt x="1879" y="1537"/>
                  </a:lnTo>
                  <a:lnTo>
                    <a:pt x="1881" y="1536"/>
                  </a:lnTo>
                  <a:lnTo>
                    <a:pt x="1884" y="1554"/>
                  </a:lnTo>
                  <a:lnTo>
                    <a:pt x="1884" y="1554"/>
                  </a:lnTo>
                  <a:lnTo>
                    <a:pt x="1889" y="1612"/>
                  </a:lnTo>
                  <a:lnTo>
                    <a:pt x="1889" y="1612"/>
                  </a:lnTo>
                  <a:lnTo>
                    <a:pt x="1894" y="1674"/>
                  </a:lnTo>
                  <a:lnTo>
                    <a:pt x="1894" y="1674"/>
                  </a:lnTo>
                  <a:lnTo>
                    <a:pt x="1898" y="1692"/>
                  </a:lnTo>
                  <a:lnTo>
                    <a:pt x="1900" y="1688"/>
                  </a:lnTo>
                  <a:lnTo>
                    <a:pt x="1900" y="1688"/>
                  </a:lnTo>
                  <a:lnTo>
                    <a:pt x="1905" y="1625"/>
                  </a:lnTo>
                  <a:lnTo>
                    <a:pt x="1905" y="1625"/>
                  </a:lnTo>
                  <a:lnTo>
                    <a:pt x="1910" y="1526"/>
                  </a:lnTo>
                  <a:lnTo>
                    <a:pt x="1910" y="1525"/>
                  </a:lnTo>
                  <a:lnTo>
                    <a:pt x="1915" y="1448"/>
                  </a:lnTo>
                  <a:lnTo>
                    <a:pt x="1915" y="1448"/>
                  </a:lnTo>
                  <a:lnTo>
                    <a:pt x="1920" y="1408"/>
                  </a:lnTo>
                  <a:lnTo>
                    <a:pt x="1920" y="1408"/>
                  </a:lnTo>
                  <a:lnTo>
                    <a:pt x="1925" y="1376"/>
                  </a:lnTo>
                  <a:lnTo>
                    <a:pt x="1925" y="1376"/>
                  </a:lnTo>
                  <a:lnTo>
                    <a:pt x="1930" y="1320"/>
                  </a:lnTo>
                  <a:lnTo>
                    <a:pt x="1930" y="1319"/>
                  </a:lnTo>
                  <a:lnTo>
                    <a:pt x="1935" y="1223"/>
                  </a:lnTo>
                  <a:lnTo>
                    <a:pt x="1935" y="1222"/>
                  </a:lnTo>
                  <a:lnTo>
                    <a:pt x="1940" y="1147"/>
                  </a:lnTo>
                  <a:lnTo>
                    <a:pt x="1940" y="1147"/>
                  </a:lnTo>
                  <a:lnTo>
                    <a:pt x="1944" y="1132"/>
                  </a:lnTo>
                  <a:lnTo>
                    <a:pt x="1945" y="1142"/>
                  </a:lnTo>
                  <a:lnTo>
                    <a:pt x="1945" y="1143"/>
                  </a:lnTo>
                  <a:lnTo>
                    <a:pt x="1950" y="1213"/>
                  </a:lnTo>
                  <a:lnTo>
                    <a:pt x="1950" y="1214"/>
                  </a:lnTo>
                  <a:lnTo>
                    <a:pt x="1955" y="1297"/>
                  </a:lnTo>
                  <a:lnTo>
                    <a:pt x="1955" y="1297"/>
                  </a:lnTo>
                  <a:lnTo>
                    <a:pt x="1960" y="1362"/>
                  </a:lnTo>
                  <a:lnTo>
                    <a:pt x="1960" y="1362"/>
                  </a:lnTo>
                  <a:lnTo>
                    <a:pt x="1965" y="1396"/>
                  </a:lnTo>
                  <a:lnTo>
                    <a:pt x="1965" y="1396"/>
                  </a:lnTo>
                  <a:lnTo>
                    <a:pt x="1970" y="1417"/>
                  </a:lnTo>
                  <a:lnTo>
                    <a:pt x="1970" y="1417"/>
                  </a:lnTo>
                  <a:lnTo>
                    <a:pt x="1975" y="1423"/>
                  </a:lnTo>
                  <a:lnTo>
                    <a:pt x="1975" y="1423"/>
                  </a:lnTo>
                  <a:lnTo>
                    <a:pt x="1975" y="1423"/>
                  </a:lnTo>
                  <a:lnTo>
                    <a:pt x="1980" y="1412"/>
                  </a:lnTo>
                  <a:lnTo>
                    <a:pt x="1980" y="1412"/>
                  </a:lnTo>
                  <a:lnTo>
                    <a:pt x="1985" y="1366"/>
                  </a:lnTo>
                  <a:lnTo>
                    <a:pt x="1985" y="1366"/>
                  </a:lnTo>
                  <a:lnTo>
                    <a:pt x="1990" y="1344"/>
                  </a:lnTo>
                  <a:lnTo>
                    <a:pt x="1990" y="1344"/>
                  </a:lnTo>
                  <a:lnTo>
                    <a:pt x="1992" y="1344"/>
                  </a:lnTo>
                  <a:lnTo>
                    <a:pt x="1996" y="1363"/>
                  </a:lnTo>
                  <a:lnTo>
                    <a:pt x="1996" y="1363"/>
                  </a:lnTo>
                  <a:lnTo>
                    <a:pt x="2001" y="1414"/>
                  </a:lnTo>
                  <a:lnTo>
                    <a:pt x="2001" y="1415"/>
                  </a:lnTo>
                  <a:lnTo>
                    <a:pt x="2004" y="1428"/>
                  </a:lnTo>
                  <a:lnTo>
                    <a:pt x="2006" y="1424"/>
                  </a:lnTo>
                  <a:lnTo>
                    <a:pt x="2006" y="1424"/>
                  </a:lnTo>
                  <a:lnTo>
                    <a:pt x="2011" y="1385"/>
                  </a:lnTo>
                  <a:lnTo>
                    <a:pt x="2011" y="1384"/>
                  </a:lnTo>
                  <a:lnTo>
                    <a:pt x="2016" y="1314"/>
                  </a:lnTo>
                  <a:lnTo>
                    <a:pt x="2016" y="1313"/>
                  </a:lnTo>
                  <a:lnTo>
                    <a:pt x="2021" y="1254"/>
                  </a:lnTo>
                  <a:lnTo>
                    <a:pt x="2021" y="1254"/>
                  </a:lnTo>
                  <a:lnTo>
                    <a:pt x="2023" y="1248"/>
                  </a:lnTo>
                  <a:lnTo>
                    <a:pt x="2026" y="1259"/>
                  </a:lnTo>
                  <a:lnTo>
                    <a:pt x="2026" y="1259"/>
                  </a:lnTo>
                  <a:lnTo>
                    <a:pt x="2031" y="1316"/>
                  </a:lnTo>
                  <a:lnTo>
                    <a:pt x="2031" y="1316"/>
                  </a:lnTo>
                  <a:lnTo>
                    <a:pt x="2036" y="1368"/>
                  </a:lnTo>
                  <a:lnTo>
                    <a:pt x="2036" y="1368"/>
                  </a:lnTo>
                  <a:lnTo>
                    <a:pt x="2038" y="1373"/>
                  </a:lnTo>
                  <a:lnTo>
                    <a:pt x="2041" y="1366"/>
                  </a:lnTo>
                  <a:lnTo>
                    <a:pt x="2041" y="1366"/>
                  </a:lnTo>
                  <a:lnTo>
                    <a:pt x="2046" y="1320"/>
                  </a:lnTo>
                  <a:lnTo>
                    <a:pt x="2046" y="1320"/>
                  </a:lnTo>
                  <a:lnTo>
                    <a:pt x="2051" y="1273"/>
                  </a:lnTo>
                  <a:lnTo>
                    <a:pt x="2051" y="1272"/>
                  </a:lnTo>
                  <a:lnTo>
                    <a:pt x="2055" y="1264"/>
                  </a:lnTo>
                  <a:lnTo>
                    <a:pt x="2056" y="1271"/>
                  </a:lnTo>
                  <a:lnTo>
                    <a:pt x="2056" y="1271"/>
                  </a:lnTo>
                  <a:lnTo>
                    <a:pt x="2061" y="1337"/>
                  </a:lnTo>
                  <a:lnTo>
                    <a:pt x="2061" y="1337"/>
                  </a:lnTo>
                  <a:lnTo>
                    <a:pt x="2066" y="1431"/>
                  </a:lnTo>
                  <a:lnTo>
                    <a:pt x="2066" y="1431"/>
                  </a:lnTo>
                  <a:lnTo>
                    <a:pt x="2071" y="1486"/>
                  </a:lnTo>
                  <a:lnTo>
                    <a:pt x="2071" y="1486"/>
                  </a:lnTo>
                  <a:lnTo>
                    <a:pt x="2076" y="1499"/>
                  </a:lnTo>
                  <a:lnTo>
                    <a:pt x="2076" y="1498"/>
                  </a:lnTo>
                  <a:lnTo>
                    <a:pt x="2076" y="1498"/>
                  </a:lnTo>
                  <a:lnTo>
                    <a:pt x="2081" y="1484"/>
                  </a:lnTo>
                  <a:lnTo>
                    <a:pt x="2081" y="1484"/>
                  </a:lnTo>
                  <a:lnTo>
                    <a:pt x="2086" y="1461"/>
                  </a:lnTo>
                  <a:lnTo>
                    <a:pt x="2086" y="1461"/>
                  </a:lnTo>
                  <a:lnTo>
                    <a:pt x="2091" y="1449"/>
                  </a:lnTo>
                  <a:lnTo>
                    <a:pt x="2091" y="1449"/>
                  </a:lnTo>
                  <a:lnTo>
                    <a:pt x="2097" y="1440"/>
                  </a:lnTo>
                  <a:lnTo>
                    <a:pt x="2097" y="1440"/>
                  </a:lnTo>
                  <a:lnTo>
                    <a:pt x="2102" y="1411"/>
                  </a:lnTo>
                  <a:lnTo>
                    <a:pt x="2102" y="1411"/>
                  </a:lnTo>
                  <a:lnTo>
                    <a:pt x="2107" y="1378"/>
                  </a:lnTo>
                  <a:lnTo>
                    <a:pt x="2107" y="1378"/>
                  </a:lnTo>
                  <a:lnTo>
                    <a:pt x="2110" y="1372"/>
                  </a:lnTo>
                  <a:lnTo>
                    <a:pt x="2112" y="1373"/>
                  </a:lnTo>
                  <a:lnTo>
                    <a:pt x="2112" y="1373"/>
                  </a:lnTo>
                  <a:lnTo>
                    <a:pt x="2117" y="1388"/>
                  </a:lnTo>
                  <a:lnTo>
                    <a:pt x="2117" y="1388"/>
                  </a:lnTo>
                  <a:lnTo>
                    <a:pt x="2122" y="1421"/>
                  </a:lnTo>
                  <a:lnTo>
                    <a:pt x="2122" y="1422"/>
                  </a:lnTo>
                  <a:lnTo>
                    <a:pt x="2127" y="1461"/>
                  </a:lnTo>
                  <a:lnTo>
                    <a:pt x="2127" y="1461"/>
                  </a:lnTo>
                  <a:lnTo>
                    <a:pt x="2129" y="1464"/>
                  </a:lnTo>
                  <a:lnTo>
                    <a:pt x="2132" y="1449"/>
                  </a:lnTo>
                  <a:lnTo>
                    <a:pt x="2132" y="1449"/>
                  </a:lnTo>
                  <a:lnTo>
                    <a:pt x="2137" y="1393"/>
                  </a:lnTo>
                  <a:lnTo>
                    <a:pt x="2137" y="1393"/>
                  </a:lnTo>
                  <a:lnTo>
                    <a:pt x="2142" y="1338"/>
                  </a:lnTo>
                  <a:lnTo>
                    <a:pt x="2142" y="1338"/>
                  </a:lnTo>
                  <a:lnTo>
                    <a:pt x="2147" y="1324"/>
                  </a:lnTo>
                  <a:lnTo>
                    <a:pt x="2147" y="1325"/>
                  </a:lnTo>
                  <a:lnTo>
                    <a:pt x="2147" y="1325"/>
                  </a:lnTo>
                  <a:lnTo>
                    <a:pt x="2152" y="1358"/>
                  </a:lnTo>
                  <a:lnTo>
                    <a:pt x="2152" y="1358"/>
                  </a:lnTo>
                  <a:lnTo>
                    <a:pt x="2157" y="1436"/>
                  </a:lnTo>
                  <a:lnTo>
                    <a:pt x="2157" y="1436"/>
                  </a:lnTo>
                  <a:lnTo>
                    <a:pt x="2162" y="1511"/>
                  </a:lnTo>
                  <a:lnTo>
                    <a:pt x="2162" y="1512"/>
                  </a:lnTo>
                  <a:lnTo>
                    <a:pt x="2167" y="1535"/>
                  </a:lnTo>
                  <a:lnTo>
                    <a:pt x="2167" y="1535"/>
                  </a:lnTo>
                  <a:lnTo>
                    <a:pt x="2167" y="1535"/>
                  </a:lnTo>
                  <a:lnTo>
                    <a:pt x="2172" y="1521"/>
                  </a:lnTo>
                  <a:lnTo>
                    <a:pt x="2172" y="1521"/>
                  </a:lnTo>
                  <a:lnTo>
                    <a:pt x="2177" y="1481"/>
                  </a:lnTo>
                  <a:lnTo>
                    <a:pt x="2177" y="1480"/>
                  </a:lnTo>
                  <a:lnTo>
                    <a:pt x="2182" y="1418"/>
                  </a:lnTo>
                  <a:lnTo>
                    <a:pt x="2182" y="1418"/>
                  </a:lnTo>
                  <a:lnTo>
                    <a:pt x="2187" y="1368"/>
                  </a:lnTo>
                  <a:lnTo>
                    <a:pt x="2187" y="1368"/>
                  </a:lnTo>
                  <a:lnTo>
                    <a:pt x="2190" y="1363"/>
                  </a:lnTo>
                  <a:lnTo>
                    <a:pt x="2193" y="1370"/>
                  </a:lnTo>
                  <a:lnTo>
                    <a:pt x="2193" y="1370"/>
                  </a:lnTo>
                  <a:lnTo>
                    <a:pt x="2198" y="1420"/>
                  </a:lnTo>
                  <a:lnTo>
                    <a:pt x="2198" y="1421"/>
                  </a:lnTo>
                  <a:lnTo>
                    <a:pt x="2203" y="1501"/>
                  </a:lnTo>
                  <a:lnTo>
                    <a:pt x="2203" y="1501"/>
                  </a:lnTo>
                  <a:lnTo>
                    <a:pt x="2208" y="1581"/>
                  </a:lnTo>
                  <a:lnTo>
                    <a:pt x="2208" y="1581"/>
                  </a:lnTo>
                  <a:lnTo>
                    <a:pt x="2213" y="1603"/>
                  </a:lnTo>
                  <a:lnTo>
                    <a:pt x="2213" y="1602"/>
                  </a:lnTo>
                  <a:lnTo>
                    <a:pt x="2213" y="1602"/>
                  </a:lnTo>
                  <a:lnTo>
                    <a:pt x="2218" y="1574"/>
                  </a:lnTo>
                  <a:lnTo>
                    <a:pt x="2218" y="1574"/>
                  </a:lnTo>
                  <a:lnTo>
                    <a:pt x="2223" y="1534"/>
                  </a:lnTo>
                  <a:lnTo>
                    <a:pt x="2223" y="1534"/>
                  </a:lnTo>
                  <a:lnTo>
                    <a:pt x="2228" y="1520"/>
                  </a:lnTo>
                  <a:lnTo>
                    <a:pt x="2228" y="1521"/>
                  </a:lnTo>
                  <a:lnTo>
                    <a:pt x="2228" y="1521"/>
                  </a:lnTo>
                  <a:lnTo>
                    <a:pt x="2233" y="1564"/>
                  </a:lnTo>
                  <a:lnTo>
                    <a:pt x="2233" y="1564"/>
                  </a:lnTo>
                  <a:lnTo>
                    <a:pt x="2238" y="1658"/>
                  </a:lnTo>
                  <a:lnTo>
                    <a:pt x="2238" y="1658"/>
                  </a:lnTo>
                  <a:lnTo>
                    <a:pt x="2243" y="1762"/>
                  </a:lnTo>
                  <a:lnTo>
                    <a:pt x="2243" y="1763"/>
                  </a:lnTo>
                  <a:lnTo>
                    <a:pt x="2248" y="1834"/>
                  </a:lnTo>
                  <a:lnTo>
                    <a:pt x="2248" y="1834"/>
                  </a:lnTo>
                  <a:lnTo>
                    <a:pt x="2251" y="1841"/>
                  </a:lnTo>
                  <a:lnTo>
                    <a:pt x="2253" y="1825"/>
                  </a:lnTo>
                  <a:lnTo>
                    <a:pt x="2253" y="1825"/>
                  </a:lnTo>
                  <a:lnTo>
                    <a:pt x="2258" y="1742"/>
                  </a:lnTo>
                  <a:lnTo>
                    <a:pt x="2258" y="1742"/>
                  </a:lnTo>
                  <a:lnTo>
                    <a:pt x="2263" y="1642"/>
                  </a:lnTo>
                  <a:lnTo>
                    <a:pt x="2263" y="1642"/>
                  </a:lnTo>
                  <a:lnTo>
                    <a:pt x="2268" y="1568"/>
                  </a:lnTo>
                  <a:lnTo>
                    <a:pt x="2268" y="1568"/>
                  </a:lnTo>
                  <a:lnTo>
                    <a:pt x="2273" y="1514"/>
                  </a:lnTo>
                  <a:lnTo>
                    <a:pt x="2273" y="1514"/>
                  </a:lnTo>
                  <a:lnTo>
                    <a:pt x="2278" y="1478"/>
                  </a:lnTo>
                  <a:lnTo>
                    <a:pt x="2278" y="1477"/>
                  </a:lnTo>
                  <a:lnTo>
                    <a:pt x="2283" y="1451"/>
                  </a:lnTo>
                  <a:lnTo>
                    <a:pt x="2283" y="1451"/>
                  </a:lnTo>
                  <a:lnTo>
                    <a:pt x="2288" y="1443"/>
                  </a:lnTo>
                  <a:lnTo>
                    <a:pt x="2288" y="1443"/>
                  </a:lnTo>
                  <a:lnTo>
                    <a:pt x="2294" y="1440"/>
                  </a:lnTo>
                  <a:lnTo>
                    <a:pt x="2294" y="1440"/>
                  </a:lnTo>
                  <a:lnTo>
                    <a:pt x="2299" y="1436"/>
                  </a:lnTo>
                  <a:lnTo>
                    <a:pt x="2299" y="1436"/>
                  </a:lnTo>
                  <a:lnTo>
                    <a:pt x="2304" y="1424"/>
                  </a:lnTo>
                  <a:lnTo>
                    <a:pt x="2304" y="1423"/>
                  </a:lnTo>
                  <a:lnTo>
                    <a:pt x="2309" y="1409"/>
                  </a:lnTo>
                  <a:lnTo>
                    <a:pt x="2309" y="1409"/>
                  </a:lnTo>
                  <a:lnTo>
                    <a:pt x="2309" y="1409"/>
                  </a:lnTo>
                  <a:lnTo>
                    <a:pt x="2314" y="1433"/>
                  </a:lnTo>
                  <a:lnTo>
                    <a:pt x="2314" y="1433"/>
                  </a:lnTo>
                  <a:lnTo>
                    <a:pt x="2319" y="1497"/>
                  </a:lnTo>
                  <a:lnTo>
                    <a:pt x="2319" y="1497"/>
                  </a:lnTo>
                  <a:lnTo>
                    <a:pt x="2324" y="1547"/>
                  </a:lnTo>
                  <a:lnTo>
                    <a:pt x="2324" y="1547"/>
                  </a:lnTo>
                  <a:lnTo>
                    <a:pt x="2329" y="1560"/>
                  </a:lnTo>
                  <a:lnTo>
                    <a:pt x="2329" y="1560"/>
                  </a:lnTo>
                  <a:lnTo>
                    <a:pt x="2334" y="1568"/>
                  </a:lnTo>
                  <a:lnTo>
                    <a:pt x="2334" y="1568"/>
                  </a:lnTo>
                  <a:lnTo>
                    <a:pt x="2339" y="1579"/>
                  </a:lnTo>
                  <a:lnTo>
                    <a:pt x="2339" y="1579"/>
                  </a:lnTo>
                  <a:lnTo>
                    <a:pt x="2344" y="1609"/>
                  </a:lnTo>
                  <a:lnTo>
                    <a:pt x="2344" y="1609"/>
                  </a:lnTo>
                  <a:lnTo>
                    <a:pt x="2349" y="1649"/>
                  </a:lnTo>
                  <a:lnTo>
                    <a:pt x="2349" y="1649"/>
                  </a:lnTo>
                  <a:lnTo>
                    <a:pt x="2352" y="1654"/>
                  </a:lnTo>
                  <a:lnTo>
                    <a:pt x="2354" y="1638"/>
                  </a:lnTo>
                  <a:lnTo>
                    <a:pt x="2354" y="1637"/>
                  </a:lnTo>
                  <a:lnTo>
                    <a:pt x="2359" y="1542"/>
                  </a:lnTo>
                  <a:lnTo>
                    <a:pt x="2359" y="1542"/>
                  </a:lnTo>
                  <a:lnTo>
                    <a:pt x="2364" y="1428"/>
                  </a:lnTo>
                  <a:lnTo>
                    <a:pt x="2364" y="1427"/>
                  </a:lnTo>
                  <a:lnTo>
                    <a:pt x="2369" y="1343"/>
                  </a:lnTo>
                  <a:lnTo>
                    <a:pt x="2369" y="1343"/>
                  </a:lnTo>
                  <a:lnTo>
                    <a:pt x="2374" y="1257"/>
                  </a:lnTo>
                  <a:lnTo>
                    <a:pt x="2374" y="1257"/>
                  </a:lnTo>
                  <a:lnTo>
                    <a:pt x="2379" y="1148"/>
                  </a:lnTo>
                  <a:lnTo>
                    <a:pt x="2379" y="1148"/>
                  </a:lnTo>
                  <a:lnTo>
                    <a:pt x="2384" y="1034"/>
                  </a:lnTo>
                  <a:lnTo>
                    <a:pt x="2384" y="1034"/>
                  </a:lnTo>
                  <a:lnTo>
                    <a:pt x="2389" y="968"/>
                  </a:lnTo>
                  <a:lnTo>
                    <a:pt x="2389" y="968"/>
                  </a:lnTo>
                  <a:lnTo>
                    <a:pt x="2391" y="967"/>
                  </a:lnTo>
                  <a:lnTo>
                    <a:pt x="2395" y="1024"/>
                  </a:lnTo>
                  <a:lnTo>
                    <a:pt x="2395" y="1024"/>
                  </a:lnTo>
                  <a:lnTo>
                    <a:pt x="2400" y="1187"/>
                  </a:lnTo>
                  <a:lnTo>
                    <a:pt x="2400" y="1188"/>
                  </a:lnTo>
                  <a:lnTo>
                    <a:pt x="2405" y="1338"/>
                  </a:lnTo>
                  <a:lnTo>
                    <a:pt x="2405" y="1339"/>
                  </a:lnTo>
                  <a:lnTo>
                    <a:pt x="2410" y="1419"/>
                  </a:lnTo>
                  <a:lnTo>
                    <a:pt x="2410" y="1419"/>
                  </a:lnTo>
                  <a:lnTo>
                    <a:pt x="2415" y="1441"/>
                  </a:lnTo>
                  <a:lnTo>
                    <a:pt x="2415" y="1441"/>
                  </a:lnTo>
                  <a:lnTo>
                    <a:pt x="2420" y="1458"/>
                  </a:lnTo>
                  <a:lnTo>
                    <a:pt x="2420" y="1458"/>
                  </a:lnTo>
                  <a:lnTo>
                    <a:pt x="2425" y="1485"/>
                  </a:lnTo>
                  <a:lnTo>
                    <a:pt x="2425" y="1485"/>
                  </a:lnTo>
                  <a:lnTo>
                    <a:pt x="2427" y="1488"/>
                  </a:lnTo>
                  <a:lnTo>
                    <a:pt x="2430" y="1470"/>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23" name="Freeform 571">
              <a:extLst>
                <a:ext uri="{FF2B5EF4-FFF2-40B4-BE49-F238E27FC236}">
                  <a16:creationId xmlns:a16="http://schemas.microsoft.com/office/drawing/2014/main" id="{AAA47D14-4108-456E-902D-11B6D2EA9D8B}"/>
                </a:ext>
              </a:extLst>
            </p:cNvPr>
            <p:cNvSpPr>
              <a:spLocks/>
            </p:cNvSpPr>
            <p:nvPr/>
          </p:nvSpPr>
          <p:spPr bwMode="auto">
            <a:xfrm>
              <a:off x="19379496" y="9146449"/>
              <a:ext cx="5617259" cy="1096887"/>
            </a:xfrm>
            <a:custGeom>
              <a:avLst/>
              <a:gdLst>
                <a:gd name="T0" fmla="*/ 48 w 3387"/>
                <a:gd name="T1" fmla="*/ 927 h 1264"/>
                <a:gd name="T2" fmla="*/ 98 w 3387"/>
                <a:gd name="T3" fmla="*/ 861 h 1264"/>
                <a:gd name="T4" fmla="*/ 154 w 3387"/>
                <a:gd name="T5" fmla="*/ 668 h 1264"/>
                <a:gd name="T6" fmla="*/ 209 w 3387"/>
                <a:gd name="T7" fmla="*/ 992 h 1264"/>
                <a:gd name="T8" fmla="*/ 260 w 3387"/>
                <a:gd name="T9" fmla="*/ 738 h 1264"/>
                <a:gd name="T10" fmla="*/ 316 w 3387"/>
                <a:gd name="T11" fmla="*/ 818 h 1264"/>
                <a:gd name="T12" fmla="*/ 366 w 3387"/>
                <a:gd name="T13" fmla="*/ 669 h 1264"/>
                <a:gd name="T14" fmla="*/ 422 w 3387"/>
                <a:gd name="T15" fmla="*/ 579 h 1264"/>
                <a:gd name="T16" fmla="*/ 477 w 3387"/>
                <a:gd name="T17" fmla="*/ 679 h 1264"/>
                <a:gd name="T18" fmla="*/ 533 w 3387"/>
                <a:gd name="T19" fmla="*/ 835 h 1264"/>
                <a:gd name="T20" fmla="*/ 583 w 3387"/>
                <a:gd name="T21" fmla="*/ 905 h 1264"/>
                <a:gd name="T22" fmla="*/ 641 w 3387"/>
                <a:gd name="T23" fmla="*/ 1111 h 1264"/>
                <a:gd name="T24" fmla="*/ 694 w 3387"/>
                <a:gd name="T25" fmla="*/ 918 h 1264"/>
                <a:gd name="T26" fmla="*/ 745 w 3387"/>
                <a:gd name="T27" fmla="*/ 912 h 1264"/>
                <a:gd name="T28" fmla="*/ 800 w 3387"/>
                <a:gd name="T29" fmla="*/ 762 h 1264"/>
                <a:gd name="T30" fmla="*/ 856 w 3387"/>
                <a:gd name="T31" fmla="*/ 935 h 1264"/>
                <a:gd name="T32" fmla="*/ 907 w 3387"/>
                <a:gd name="T33" fmla="*/ 1047 h 1264"/>
                <a:gd name="T34" fmla="*/ 962 w 3387"/>
                <a:gd name="T35" fmla="*/ 837 h 1264"/>
                <a:gd name="T36" fmla="*/ 1013 w 3387"/>
                <a:gd name="T37" fmla="*/ 753 h 1264"/>
                <a:gd name="T38" fmla="*/ 1063 w 3387"/>
                <a:gd name="T39" fmla="*/ 629 h 1264"/>
                <a:gd name="T40" fmla="*/ 1114 w 3387"/>
                <a:gd name="T41" fmla="*/ 480 h 1264"/>
                <a:gd name="T42" fmla="*/ 1169 w 3387"/>
                <a:gd name="T43" fmla="*/ 438 h 1264"/>
                <a:gd name="T44" fmla="*/ 1222 w 3387"/>
                <a:gd name="T45" fmla="*/ 624 h 1264"/>
                <a:gd name="T46" fmla="*/ 1275 w 3387"/>
                <a:gd name="T47" fmla="*/ 795 h 1264"/>
                <a:gd name="T48" fmla="*/ 1331 w 3387"/>
                <a:gd name="T49" fmla="*/ 800 h 1264"/>
                <a:gd name="T50" fmla="*/ 1386 w 3387"/>
                <a:gd name="T51" fmla="*/ 628 h 1264"/>
                <a:gd name="T52" fmla="*/ 1442 w 3387"/>
                <a:gd name="T53" fmla="*/ 875 h 1264"/>
                <a:gd name="T54" fmla="*/ 1498 w 3387"/>
                <a:gd name="T55" fmla="*/ 373 h 1264"/>
                <a:gd name="T56" fmla="*/ 1553 w 3387"/>
                <a:gd name="T57" fmla="*/ 565 h 1264"/>
                <a:gd name="T58" fmla="*/ 1609 w 3387"/>
                <a:gd name="T59" fmla="*/ 505 h 1264"/>
                <a:gd name="T60" fmla="*/ 1664 w 3387"/>
                <a:gd name="T61" fmla="*/ 630 h 1264"/>
                <a:gd name="T62" fmla="*/ 1720 w 3387"/>
                <a:gd name="T63" fmla="*/ 955 h 1264"/>
                <a:gd name="T64" fmla="*/ 1770 w 3387"/>
                <a:gd name="T65" fmla="*/ 1025 h 1264"/>
                <a:gd name="T66" fmla="*/ 1826 w 3387"/>
                <a:gd name="T67" fmla="*/ 874 h 1264"/>
                <a:gd name="T68" fmla="*/ 1881 w 3387"/>
                <a:gd name="T69" fmla="*/ 619 h 1264"/>
                <a:gd name="T70" fmla="*/ 1937 w 3387"/>
                <a:gd name="T71" fmla="*/ 859 h 1264"/>
                <a:gd name="T72" fmla="*/ 1992 w 3387"/>
                <a:gd name="T73" fmla="*/ 766 h 1264"/>
                <a:gd name="T74" fmla="*/ 2048 w 3387"/>
                <a:gd name="T75" fmla="*/ 862 h 1264"/>
                <a:gd name="T76" fmla="*/ 2104 w 3387"/>
                <a:gd name="T77" fmla="*/ 770 h 1264"/>
                <a:gd name="T78" fmla="*/ 2159 w 3387"/>
                <a:gd name="T79" fmla="*/ 1015 h 1264"/>
                <a:gd name="T80" fmla="*/ 2215 w 3387"/>
                <a:gd name="T81" fmla="*/ 1167 h 1264"/>
                <a:gd name="T82" fmla="*/ 2275 w 3387"/>
                <a:gd name="T83" fmla="*/ 1153 h 1264"/>
                <a:gd name="T84" fmla="*/ 2326 w 3387"/>
                <a:gd name="T85" fmla="*/ 1132 h 1264"/>
                <a:gd name="T86" fmla="*/ 2376 w 3387"/>
                <a:gd name="T87" fmla="*/ 1190 h 1264"/>
                <a:gd name="T88" fmla="*/ 2432 w 3387"/>
                <a:gd name="T89" fmla="*/ 1195 h 1264"/>
                <a:gd name="T90" fmla="*/ 2487 w 3387"/>
                <a:gd name="T91" fmla="*/ 1185 h 1264"/>
                <a:gd name="T92" fmla="*/ 2543 w 3387"/>
                <a:gd name="T93" fmla="*/ 1226 h 1264"/>
                <a:gd name="T94" fmla="*/ 2594 w 3387"/>
                <a:gd name="T95" fmla="*/ 1114 h 1264"/>
                <a:gd name="T96" fmla="*/ 2649 w 3387"/>
                <a:gd name="T97" fmla="*/ 993 h 1264"/>
                <a:gd name="T98" fmla="*/ 2705 w 3387"/>
                <a:gd name="T99" fmla="*/ 933 h 1264"/>
                <a:gd name="T100" fmla="*/ 2760 w 3387"/>
                <a:gd name="T101" fmla="*/ 862 h 1264"/>
                <a:gd name="T102" fmla="*/ 2813 w 3387"/>
                <a:gd name="T103" fmla="*/ 1211 h 1264"/>
                <a:gd name="T104" fmla="*/ 2866 w 3387"/>
                <a:gd name="T105" fmla="*/ 1095 h 1264"/>
                <a:gd name="T106" fmla="*/ 2922 w 3387"/>
                <a:gd name="T107" fmla="*/ 1072 h 1264"/>
                <a:gd name="T108" fmla="*/ 2977 w 3387"/>
                <a:gd name="T109" fmla="*/ 1260 h 1264"/>
                <a:gd name="T110" fmla="*/ 3033 w 3387"/>
                <a:gd name="T111" fmla="*/ 1252 h 1264"/>
                <a:gd name="T112" fmla="*/ 3089 w 3387"/>
                <a:gd name="T113" fmla="*/ 1206 h 1264"/>
                <a:gd name="T114" fmla="*/ 3144 w 3387"/>
                <a:gd name="T115" fmla="*/ 1072 h 1264"/>
                <a:gd name="T116" fmla="*/ 3200 w 3387"/>
                <a:gd name="T117" fmla="*/ 1207 h 1264"/>
                <a:gd name="T118" fmla="*/ 3255 w 3387"/>
                <a:gd name="T119" fmla="*/ 1251 h 1264"/>
                <a:gd name="T120" fmla="*/ 3311 w 3387"/>
                <a:gd name="T121" fmla="*/ 1258 h 1264"/>
                <a:gd name="T122" fmla="*/ 3366 w 3387"/>
                <a:gd name="T123" fmla="*/ 1257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7" h="1264">
                  <a:moveTo>
                    <a:pt x="0" y="690"/>
                  </a:moveTo>
                  <a:lnTo>
                    <a:pt x="2" y="727"/>
                  </a:lnTo>
                  <a:lnTo>
                    <a:pt x="2" y="727"/>
                  </a:lnTo>
                  <a:lnTo>
                    <a:pt x="7" y="837"/>
                  </a:lnTo>
                  <a:lnTo>
                    <a:pt x="7" y="837"/>
                  </a:lnTo>
                  <a:lnTo>
                    <a:pt x="13" y="945"/>
                  </a:lnTo>
                  <a:lnTo>
                    <a:pt x="13" y="945"/>
                  </a:lnTo>
                  <a:lnTo>
                    <a:pt x="18" y="996"/>
                  </a:lnTo>
                  <a:lnTo>
                    <a:pt x="18" y="996"/>
                  </a:lnTo>
                  <a:lnTo>
                    <a:pt x="19" y="997"/>
                  </a:lnTo>
                  <a:lnTo>
                    <a:pt x="23" y="971"/>
                  </a:lnTo>
                  <a:lnTo>
                    <a:pt x="23" y="971"/>
                  </a:lnTo>
                  <a:lnTo>
                    <a:pt x="28" y="910"/>
                  </a:lnTo>
                  <a:lnTo>
                    <a:pt x="28" y="910"/>
                  </a:lnTo>
                  <a:lnTo>
                    <a:pt x="33" y="872"/>
                  </a:lnTo>
                  <a:lnTo>
                    <a:pt x="33" y="872"/>
                  </a:lnTo>
                  <a:lnTo>
                    <a:pt x="34" y="871"/>
                  </a:lnTo>
                  <a:lnTo>
                    <a:pt x="38" y="886"/>
                  </a:lnTo>
                  <a:lnTo>
                    <a:pt x="38" y="886"/>
                  </a:lnTo>
                  <a:lnTo>
                    <a:pt x="43" y="923"/>
                  </a:lnTo>
                  <a:lnTo>
                    <a:pt x="43" y="923"/>
                  </a:lnTo>
                  <a:lnTo>
                    <a:pt x="47" y="932"/>
                  </a:lnTo>
                  <a:lnTo>
                    <a:pt x="48" y="927"/>
                  </a:lnTo>
                  <a:lnTo>
                    <a:pt x="48" y="927"/>
                  </a:lnTo>
                  <a:lnTo>
                    <a:pt x="53" y="873"/>
                  </a:lnTo>
                  <a:lnTo>
                    <a:pt x="53" y="873"/>
                  </a:lnTo>
                  <a:lnTo>
                    <a:pt x="58" y="807"/>
                  </a:lnTo>
                  <a:lnTo>
                    <a:pt x="58" y="807"/>
                  </a:lnTo>
                  <a:lnTo>
                    <a:pt x="63" y="777"/>
                  </a:lnTo>
                  <a:lnTo>
                    <a:pt x="63" y="777"/>
                  </a:lnTo>
                  <a:lnTo>
                    <a:pt x="64" y="776"/>
                  </a:lnTo>
                  <a:lnTo>
                    <a:pt x="68" y="787"/>
                  </a:lnTo>
                  <a:lnTo>
                    <a:pt x="68" y="787"/>
                  </a:lnTo>
                  <a:lnTo>
                    <a:pt x="73" y="806"/>
                  </a:lnTo>
                  <a:lnTo>
                    <a:pt x="73" y="806"/>
                  </a:lnTo>
                  <a:lnTo>
                    <a:pt x="76" y="807"/>
                  </a:lnTo>
                  <a:lnTo>
                    <a:pt x="78" y="803"/>
                  </a:lnTo>
                  <a:lnTo>
                    <a:pt x="78" y="803"/>
                  </a:lnTo>
                  <a:lnTo>
                    <a:pt x="81" y="802"/>
                  </a:lnTo>
                  <a:lnTo>
                    <a:pt x="83" y="808"/>
                  </a:lnTo>
                  <a:lnTo>
                    <a:pt x="83" y="808"/>
                  </a:lnTo>
                  <a:lnTo>
                    <a:pt x="88" y="838"/>
                  </a:lnTo>
                  <a:lnTo>
                    <a:pt x="88" y="838"/>
                  </a:lnTo>
                  <a:lnTo>
                    <a:pt x="93" y="873"/>
                  </a:lnTo>
                  <a:lnTo>
                    <a:pt x="93" y="873"/>
                  </a:lnTo>
                  <a:lnTo>
                    <a:pt x="96" y="875"/>
                  </a:lnTo>
                  <a:lnTo>
                    <a:pt x="98" y="861"/>
                  </a:lnTo>
                  <a:lnTo>
                    <a:pt x="98" y="861"/>
                  </a:lnTo>
                  <a:lnTo>
                    <a:pt x="103" y="828"/>
                  </a:lnTo>
                  <a:lnTo>
                    <a:pt x="103" y="828"/>
                  </a:lnTo>
                  <a:lnTo>
                    <a:pt x="108" y="796"/>
                  </a:lnTo>
                  <a:lnTo>
                    <a:pt x="108" y="796"/>
                  </a:lnTo>
                  <a:lnTo>
                    <a:pt x="111" y="792"/>
                  </a:lnTo>
                  <a:lnTo>
                    <a:pt x="114" y="801"/>
                  </a:lnTo>
                  <a:lnTo>
                    <a:pt x="114" y="801"/>
                  </a:lnTo>
                  <a:lnTo>
                    <a:pt x="119" y="836"/>
                  </a:lnTo>
                  <a:lnTo>
                    <a:pt x="119" y="836"/>
                  </a:lnTo>
                  <a:lnTo>
                    <a:pt x="124" y="872"/>
                  </a:lnTo>
                  <a:lnTo>
                    <a:pt x="124" y="872"/>
                  </a:lnTo>
                  <a:lnTo>
                    <a:pt x="129" y="892"/>
                  </a:lnTo>
                  <a:lnTo>
                    <a:pt x="129" y="893"/>
                  </a:lnTo>
                  <a:lnTo>
                    <a:pt x="130" y="893"/>
                  </a:lnTo>
                  <a:lnTo>
                    <a:pt x="134" y="882"/>
                  </a:lnTo>
                  <a:lnTo>
                    <a:pt x="134" y="882"/>
                  </a:lnTo>
                  <a:lnTo>
                    <a:pt x="139" y="837"/>
                  </a:lnTo>
                  <a:lnTo>
                    <a:pt x="139" y="837"/>
                  </a:lnTo>
                  <a:lnTo>
                    <a:pt x="144" y="750"/>
                  </a:lnTo>
                  <a:lnTo>
                    <a:pt x="144" y="750"/>
                  </a:lnTo>
                  <a:lnTo>
                    <a:pt x="149" y="674"/>
                  </a:lnTo>
                  <a:lnTo>
                    <a:pt x="149" y="674"/>
                  </a:lnTo>
                  <a:lnTo>
                    <a:pt x="153" y="659"/>
                  </a:lnTo>
                  <a:lnTo>
                    <a:pt x="154" y="668"/>
                  </a:lnTo>
                  <a:lnTo>
                    <a:pt x="154" y="668"/>
                  </a:lnTo>
                  <a:lnTo>
                    <a:pt x="159" y="759"/>
                  </a:lnTo>
                  <a:lnTo>
                    <a:pt x="159" y="760"/>
                  </a:lnTo>
                  <a:lnTo>
                    <a:pt x="164" y="885"/>
                  </a:lnTo>
                  <a:lnTo>
                    <a:pt x="164" y="885"/>
                  </a:lnTo>
                  <a:lnTo>
                    <a:pt x="169" y="954"/>
                  </a:lnTo>
                  <a:lnTo>
                    <a:pt x="169" y="954"/>
                  </a:lnTo>
                  <a:lnTo>
                    <a:pt x="170" y="956"/>
                  </a:lnTo>
                  <a:lnTo>
                    <a:pt x="174" y="930"/>
                  </a:lnTo>
                  <a:lnTo>
                    <a:pt x="174" y="930"/>
                  </a:lnTo>
                  <a:lnTo>
                    <a:pt x="179" y="829"/>
                  </a:lnTo>
                  <a:lnTo>
                    <a:pt x="179" y="828"/>
                  </a:lnTo>
                  <a:lnTo>
                    <a:pt x="184" y="723"/>
                  </a:lnTo>
                  <a:lnTo>
                    <a:pt x="184" y="723"/>
                  </a:lnTo>
                  <a:lnTo>
                    <a:pt x="189" y="672"/>
                  </a:lnTo>
                  <a:lnTo>
                    <a:pt x="189" y="672"/>
                  </a:lnTo>
                  <a:lnTo>
                    <a:pt x="191" y="672"/>
                  </a:lnTo>
                  <a:lnTo>
                    <a:pt x="194" y="712"/>
                  </a:lnTo>
                  <a:lnTo>
                    <a:pt x="194" y="713"/>
                  </a:lnTo>
                  <a:lnTo>
                    <a:pt x="199" y="827"/>
                  </a:lnTo>
                  <a:lnTo>
                    <a:pt x="199" y="827"/>
                  </a:lnTo>
                  <a:lnTo>
                    <a:pt x="204" y="943"/>
                  </a:lnTo>
                  <a:lnTo>
                    <a:pt x="204" y="944"/>
                  </a:lnTo>
                  <a:lnTo>
                    <a:pt x="209" y="992"/>
                  </a:lnTo>
                  <a:lnTo>
                    <a:pt x="209" y="992"/>
                  </a:lnTo>
                  <a:lnTo>
                    <a:pt x="211" y="993"/>
                  </a:lnTo>
                  <a:lnTo>
                    <a:pt x="215" y="976"/>
                  </a:lnTo>
                  <a:lnTo>
                    <a:pt x="215" y="975"/>
                  </a:lnTo>
                  <a:lnTo>
                    <a:pt x="220" y="951"/>
                  </a:lnTo>
                  <a:lnTo>
                    <a:pt x="220" y="951"/>
                  </a:lnTo>
                  <a:lnTo>
                    <a:pt x="225" y="945"/>
                  </a:lnTo>
                  <a:lnTo>
                    <a:pt x="225" y="946"/>
                  </a:lnTo>
                  <a:lnTo>
                    <a:pt x="225" y="946"/>
                  </a:lnTo>
                  <a:lnTo>
                    <a:pt x="227" y="946"/>
                  </a:lnTo>
                  <a:lnTo>
                    <a:pt x="230" y="935"/>
                  </a:lnTo>
                  <a:lnTo>
                    <a:pt x="230" y="935"/>
                  </a:lnTo>
                  <a:lnTo>
                    <a:pt x="235" y="875"/>
                  </a:lnTo>
                  <a:lnTo>
                    <a:pt x="235" y="875"/>
                  </a:lnTo>
                  <a:lnTo>
                    <a:pt x="240" y="758"/>
                  </a:lnTo>
                  <a:lnTo>
                    <a:pt x="240" y="757"/>
                  </a:lnTo>
                  <a:lnTo>
                    <a:pt x="245" y="664"/>
                  </a:lnTo>
                  <a:lnTo>
                    <a:pt x="245" y="663"/>
                  </a:lnTo>
                  <a:lnTo>
                    <a:pt x="249" y="647"/>
                  </a:lnTo>
                  <a:lnTo>
                    <a:pt x="250" y="653"/>
                  </a:lnTo>
                  <a:lnTo>
                    <a:pt x="250" y="653"/>
                  </a:lnTo>
                  <a:lnTo>
                    <a:pt x="255" y="695"/>
                  </a:lnTo>
                  <a:lnTo>
                    <a:pt x="255" y="695"/>
                  </a:lnTo>
                  <a:lnTo>
                    <a:pt x="260" y="738"/>
                  </a:lnTo>
                  <a:lnTo>
                    <a:pt x="260" y="738"/>
                  </a:lnTo>
                  <a:lnTo>
                    <a:pt x="265" y="762"/>
                  </a:lnTo>
                  <a:lnTo>
                    <a:pt x="265" y="762"/>
                  </a:lnTo>
                  <a:lnTo>
                    <a:pt x="270" y="768"/>
                  </a:lnTo>
                  <a:lnTo>
                    <a:pt x="270" y="768"/>
                  </a:lnTo>
                  <a:lnTo>
                    <a:pt x="271" y="768"/>
                  </a:lnTo>
                  <a:lnTo>
                    <a:pt x="275" y="765"/>
                  </a:lnTo>
                  <a:lnTo>
                    <a:pt x="275" y="764"/>
                  </a:lnTo>
                  <a:lnTo>
                    <a:pt x="280" y="750"/>
                  </a:lnTo>
                  <a:lnTo>
                    <a:pt x="280" y="749"/>
                  </a:lnTo>
                  <a:lnTo>
                    <a:pt x="285" y="709"/>
                  </a:lnTo>
                  <a:lnTo>
                    <a:pt x="285" y="709"/>
                  </a:lnTo>
                  <a:lnTo>
                    <a:pt x="290" y="641"/>
                  </a:lnTo>
                  <a:lnTo>
                    <a:pt x="290" y="641"/>
                  </a:lnTo>
                  <a:lnTo>
                    <a:pt x="295" y="604"/>
                  </a:lnTo>
                  <a:lnTo>
                    <a:pt x="295" y="604"/>
                  </a:lnTo>
                  <a:lnTo>
                    <a:pt x="297" y="604"/>
                  </a:lnTo>
                  <a:lnTo>
                    <a:pt x="300" y="637"/>
                  </a:lnTo>
                  <a:lnTo>
                    <a:pt x="300" y="637"/>
                  </a:lnTo>
                  <a:lnTo>
                    <a:pt x="305" y="724"/>
                  </a:lnTo>
                  <a:lnTo>
                    <a:pt x="305" y="724"/>
                  </a:lnTo>
                  <a:lnTo>
                    <a:pt x="311" y="793"/>
                  </a:lnTo>
                  <a:lnTo>
                    <a:pt x="311" y="793"/>
                  </a:lnTo>
                  <a:lnTo>
                    <a:pt x="316" y="818"/>
                  </a:lnTo>
                  <a:lnTo>
                    <a:pt x="316" y="818"/>
                  </a:lnTo>
                  <a:lnTo>
                    <a:pt x="318" y="820"/>
                  </a:lnTo>
                  <a:lnTo>
                    <a:pt x="321" y="812"/>
                  </a:lnTo>
                  <a:lnTo>
                    <a:pt x="321" y="812"/>
                  </a:lnTo>
                  <a:lnTo>
                    <a:pt x="326" y="781"/>
                  </a:lnTo>
                  <a:lnTo>
                    <a:pt x="326" y="781"/>
                  </a:lnTo>
                  <a:lnTo>
                    <a:pt x="331" y="749"/>
                  </a:lnTo>
                  <a:lnTo>
                    <a:pt x="331" y="749"/>
                  </a:lnTo>
                  <a:lnTo>
                    <a:pt x="335" y="741"/>
                  </a:lnTo>
                  <a:lnTo>
                    <a:pt x="336" y="743"/>
                  </a:lnTo>
                  <a:lnTo>
                    <a:pt x="336" y="743"/>
                  </a:lnTo>
                  <a:lnTo>
                    <a:pt x="341" y="774"/>
                  </a:lnTo>
                  <a:lnTo>
                    <a:pt x="341" y="774"/>
                  </a:lnTo>
                  <a:lnTo>
                    <a:pt x="346" y="845"/>
                  </a:lnTo>
                  <a:lnTo>
                    <a:pt x="346" y="845"/>
                  </a:lnTo>
                  <a:lnTo>
                    <a:pt x="351" y="909"/>
                  </a:lnTo>
                  <a:lnTo>
                    <a:pt x="351" y="909"/>
                  </a:lnTo>
                  <a:lnTo>
                    <a:pt x="353" y="913"/>
                  </a:lnTo>
                  <a:lnTo>
                    <a:pt x="356" y="888"/>
                  </a:lnTo>
                  <a:lnTo>
                    <a:pt x="356" y="887"/>
                  </a:lnTo>
                  <a:lnTo>
                    <a:pt x="361" y="790"/>
                  </a:lnTo>
                  <a:lnTo>
                    <a:pt x="361" y="789"/>
                  </a:lnTo>
                  <a:lnTo>
                    <a:pt x="366" y="670"/>
                  </a:lnTo>
                  <a:lnTo>
                    <a:pt x="366" y="669"/>
                  </a:lnTo>
                  <a:lnTo>
                    <a:pt x="371" y="567"/>
                  </a:lnTo>
                  <a:lnTo>
                    <a:pt x="371" y="567"/>
                  </a:lnTo>
                  <a:lnTo>
                    <a:pt x="376" y="498"/>
                  </a:lnTo>
                  <a:lnTo>
                    <a:pt x="376" y="498"/>
                  </a:lnTo>
                  <a:lnTo>
                    <a:pt x="381" y="474"/>
                  </a:lnTo>
                  <a:lnTo>
                    <a:pt x="381" y="474"/>
                  </a:lnTo>
                  <a:lnTo>
                    <a:pt x="382" y="474"/>
                  </a:lnTo>
                  <a:lnTo>
                    <a:pt x="386" y="493"/>
                  </a:lnTo>
                  <a:lnTo>
                    <a:pt x="386" y="493"/>
                  </a:lnTo>
                  <a:lnTo>
                    <a:pt x="391" y="557"/>
                  </a:lnTo>
                  <a:lnTo>
                    <a:pt x="391" y="558"/>
                  </a:lnTo>
                  <a:lnTo>
                    <a:pt x="396" y="615"/>
                  </a:lnTo>
                  <a:lnTo>
                    <a:pt x="396" y="615"/>
                  </a:lnTo>
                  <a:lnTo>
                    <a:pt x="399" y="620"/>
                  </a:lnTo>
                  <a:lnTo>
                    <a:pt x="401" y="616"/>
                  </a:lnTo>
                  <a:lnTo>
                    <a:pt x="401" y="616"/>
                  </a:lnTo>
                  <a:lnTo>
                    <a:pt x="406" y="587"/>
                  </a:lnTo>
                  <a:lnTo>
                    <a:pt x="406" y="587"/>
                  </a:lnTo>
                  <a:lnTo>
                    <a:pt x="412" y="550"/>
                  </a:lnTo>
                  <a:lnTo>
                    <a:pt x="412" y="550"/>
                  </a:lnTo>
                  <a:lnTo>
                    <a:pt x="414" y="545"/>
                  </a:lnTo>
                  <a:lnTo>
                    <a:pt x="417" y="556"/>
                  </a:lnTo>
                  <a:lnTo>
                    <a:pt x="417" y="556"/>
                  </a:lnTo>
                  <a:lnTo>
                    <a:pt x="422" y="579"/>
                  </a:lnTo>
                  <a:lnTo>
                    <a:pt x="422" y="579"/>
                  </a:lnTo>
                  <a:lnTo>
                    <a:pt x="422" y="578"/>
                  </a:lnTo>
                  <a:lnTo>
                    <a:pt x="427" y="516"/>
                  </a:lnTo>
                  <a:lnTo>
                    <a:pt x="427" y="515"/>
                  </a:lnTo>
                  <a:lnTo>
                    <a:pt x="432" y="355"/>
                  </a:lnTo>
                  <a:lnTo>
                    <a:pt x="432" y="355"/>
                  </a:lnTo>
                  <a:lnTo>
                    <a:pt x="437" y="156"/>
                  </a:lnTo>
                  <a:lnTo>
                    <a:pt x="437" y="155"/>
                  </a:lnTo>
                  <a:lnTo>
                    <a:pt x="442" y="13"/>
                  </a:lnTo>
                  <a:lnTo>
                    <a:pt x="442" y="13"/>
                  </a:lnTo>
                  <a:lnTo>
                    <a:pt x="444" y="0"/>
                  </a:lnTo>
                  <a:lnTo>
                    <a:pt x="447" y="45"/>
                  </a:lnTo>
                  <a:lnTo>
                    <a:pt x="447" y="45"/>
                  </a:lnTo>
                  <a:lnTo>
                    <a:pt x="452" y="210"/>
                  </a:lnTo>
                  <a:lnTo>
                    <a:pt x="452" y="211"/>
                  </a:lnTo>
                  <a:lnTo>
                    <a:pt x="457" y="367"/>
                  </a:lnTo>
                  <a:lnTo>
                    <a:pt x="457" y="367"/>
                  </a:lnTo>
                  <a:lnTo>
                    <a:pt x="462" y="462"/>
                  </a:lnTo>
                  <a:lnTo>
                    <a:pt x="462" y="462"/>
                  </a:lnTo>
                  <a:lnTo>
                    <a:pt x="467" y="530"/>
                  </a:lnTo>
                  <a:lnTo>
                    <a:pt x="467" y="530"/>
                  </a:lnTo>
                  <a:lnTo>
                    <a:pt x="472" y="591"/>
                  </a:lnTo>
                  <a:lnTo>
                    <a:pt x="472" y="591"/>
                  </a:lnTo>
                  <a:lnTo>
                    <a:pt x="477" y="679"/>
                  </a:lnTo>
                  <a:lnTo>
                    <a:pt x="477" y="679"/>
                  </a:lnTo>
                  <a:lnTo>
                    <a:pt x="482" y="798"/>
                  </a:lnTo>
                  <a:lnTo>
                    <a:pt x="482" y="798"/>
                  </a:lnTo>
                  <a:lnTo>
                    <a:pt x="487" y="887"/>
                  </a:lnTo>
                  <a:lnTo>
                    <a:pt x="487" y="887"/>
                  </a:lnTo>
                  <a:lnTo>
                    <a:pt x="492" y="927"/>
                  </a:lnTo>
                  <a:lnTo>
                    <a:pt x="492" y="927"/>
                  </a:lnTo>
                  <a:lnTo>
                    <a:pt x="494" y="927"/>
                  </a:lnTo>
                  <a:lnTo>
                    <a:pt x="497" y="898"/>
                  </a:lnTo>
                  <a:lnTo>
                    <a:pt x="497" y="898"/>
                  </a:lnTo>
                  <a:lnTo>
                    <a:pt x="502" y="849"/>
                  </a:lnTo>
                  <a:lnTo>
                    <a:pt x="502" y="849"/>
                  </a:lnTo>
                  <a:lnTo>
                    <a:pt x="508" y="785"/>
                  </a:lnTo>
                  <a:lnTo>
                    <a:pt x="508" y="785"/>
                  </a:lnTo>
                  <a:lnTo>
                    <a:pt x="513" y="766"/>
                  </a:lnTo>
                  <a:lnTo>
                    <a:pt x="513" y="767"/>
                  </a:lnTo>
                  <a:lnTo>
                    <a:pt x="513" y="767"/>
                  </a:lnTo>
                  <a:lnTo>
                    <a:pt x="518" y="797"/>
                  </a:lnTo>
                  <a:lnTo>
                    <a:pt x="518" y="797"/>
                  </a:lnTo>
                  <a:lnTo>
                    <a:pt x="523" y="817"/>
                  </a:lnTo>
                  <a:lnTo>
                    <a:pt x="523" y="817"/>
                  </a:lnTo>
                  <a:lnTo>
                    <a:pt x="528" y="831"/>
                  </a:lnTo>
                  <a:lnTo>
                    <a:pt x="528" y="831"/>
                  </a:lnTo>
                  <a:lnTo>
                    <a:pt x="533" y="835"/>
                  </a:lnTo>
                  <a:lnTo>
                    <a:pt x="533" y="835"/>
                  </a:lnTo>
                  <a:lnTo>
                    <a:pt x="533" y="835"/>
                  </a:lnTo>
                  <a:lnTo>
                    <a:pt x="538" y="830"/>
                  </a:lnTo>
                  <a:lnTo>
                    <a:pt x="538" y="830"/>
                  </a:lnTo>
                  <a:lnTo>
                    <a:pt x="543" y="811"/>
                  </a:lnTo>
                  <a:lnTo>
                    <a:pt x="543" y="811"/>
                  </a:lnTo>
                  <a:lnTo>
                    <a:pt x="548" y="799"/>
                  </a:lnTo>
                  <a:lnTo>
                    <a:pt x="548" y="799"/>
                  </a:lnTo>
                  <a:lnTo>
                    <a:pt x="549" y="798"/>
                  </a:lnTo>
                  <a:lnTo>
                    <a:pt x="553" y="805"/>
                  </a:lnTo>
                  <a:lnTo>
                    <a:pt x="553" y="805"/>
                  </a:lnTo>
                  <a:lnTo>
                    <a:pt x="558" y="820"/>
                  </a:lnTo>
                  <a:lnTo>
                    <a:pt x="558" y="820"/>
                  </a:lnTo>
                  <a:lnTo>
                    <a:pt x="563" y="856"/>
                  </a:lnTo>
                  <a:lnTo>
                    <a:pt x="563" y="856"/>
                  </a:lnTo>
                  <a:lnTo>
                    <a:pt x="568" y="900"/>
                  </a:lnTo>
                  <a:lnTo>
                    <a:pt x="568" y="900"/>
                  </a:lnTo>
                  <a:lnTo>
                    <a:pt x="573" y="952"/>
                  </a:lnTo>
                  <a:lnTo>
                    <a:pt x="573" y="952"/>
                  </a:lnTo>
                  <a:lnTo>
                    <a:pt x="576" y="960"/>
                  </a:lnTo>
                  <a:lnTo>
                    <a:pt x="578" y="953"/>
                  </a:lnTo>
                  <a:lnTo>
                    <a:pt x="578" y="953"/>
                  </a:lnTo>
                  <a:lnTo>
                    <a:pt x="583" y="905"/>
                  </a:lnTo>
                  <a:lnTo>
                    <a:pt x="583" y="905"/>
                  </a:lnTo>
                  <a:lnTo>
                    <a:pt x="588" y="805"/>
                  </a:lnTo>
                  <a:lnTo>
                    <a:pt x="588" y="805"/>
                  </a:lnTo>
                  <a:lnTo>
                    <a:pt x="593" y="681"/>
                  </a:lnTo>
                  <a:lnTo>
                    <a:pt x="593" y="681"/>
                  </a:lnTo>
                  <a:lnTo>
                    <a:pt x="598" y="603"/>
                  </a:lnTo>
                  <a:lnTo>
                    <a:pt x="598" y="603"/>
                  </a:lnTo>
                  <a:lnTo>
                    <a:pt x="601" y="595"/>
                  </a:lnTo>
                  <a:lnTo>
                    <a:pt x="603" y="611"/>
                  </a:lnTo>
                  <a:lnTo>
                    <a:pt x="603" y="611"/>
                  </a:lnTo>
                  <a:lnTo>
                    <a:pt x="609" y="697"/>
                  </a:lnTo>
                  <a:lnTo>
                    <a:pt x="609" y="698"/>
                  </a:lnTo>
                  <a:lnTo>
                    <a:pt x="614" y="796"/>
                  </a:lnTo>
                  <a:lnTo>
                    <a:pt x="614" y="796"/>
                  </a:lnTo>
                  <a:lnTo>
                    <a:pt x="619" y="879"/>
                  </a:lnTo>
                  <a:lnTo>
                    <a:pt x="619" y="880"/>
                  </a:lnTo>
                  <a:lnTo>
                    <a:pt x="624" y="933"/>
                  </a:lnTo>
                  <a:lnTo>
                    <a:pt x="624" y="934"/>
                  </a:lnTo>
                  <a:lnTo>
                    <a:pt x="629" y="980"/>
                  </a:lnTo>
                  <a:lnTo>
                    <a:pt x="629" y="980"/>
                  </a:lnTo>
                  <a:lnTo>
                    <a:pt x="634" y="1042"/>
                  </a:lnTo>
                  <a:lnTo>
                    <a:pt x="634" y="1042"/>
                  </a:lnTo>
                  <a:lnTo>
                    <a:pt x="639" y="1103"/>
                  </a:lnTo>
                  <a:lnTo>
                    <a:pt x="639" y="1104"/>
                  </a:lnTo>
                  <a:lnTo>
                    <a:pt x="641" y="1111"/>
                  </a:lnTo>
                  <a:lnTo>
                    <a:pt x="644" y="1089"/>
                  </a:lnTo>
                  <a:lnTo>
                    <a:pt x="644" y="1089"/>
                  </a:lnTo>
                  <a:lnTo>
                    <a:pt x="649" y="965"/>
                  </a:lnTo>
                  <a:lnTo>
                    <a:pt x="649" y="965"/>
                  </a:lnTo>
                  <a:lnTo>
                    <a:pt x="654" y="814"/>
                  </a:lnTo>
                  <a:lnTo>
                    <a:pt x="654" y="813"/>
                  </a:lnTo>
                  <a:lnTo>
                    <a:pt x="659" y="703"/>
                  </a:lnTo>
                  <a:lnTo>
                    <a:pt x="659" y="702"/>
                  </a:lnTo>
                  <a:lnTo>
                    <a:pt x="663" y="685"/>
                  </a:lnTo>
                  <a:lnTo>
                    <a:pt x="664" y="692"/>
                  </a:lnTo>
                  <a:lnTo>
                    <a:pt x="664" y="692"/>
                  </a:lnTo>
                  <a:lnTo>
                    <a:pt x="669" y="762"/>
                  </a:lnTo>
                  <a:lnTo>
                    <a:pt x="669" y="762"/>
                  </a:lnTo>
                  <a:lnTo>
                    <a:pt x="674" y="843"/>
                  </a:lnTo>
                  <a:lnTo>
                    <a:pt x="674" y="843"/>
                  </a:lnTo>
                  <a:lnTo>
                    <a:pt x="679" y="864"/>
                  </a:lnTo>
                  <a:lnTo>
                    <a:pt x="679" y="864"/>
                  </a:lnTo>
                  <a:lnTo>
                    <a:pt x="679" y="864"/>
                  </a:lnTo>
                  <a:lnTo>
                    <a:pt x="682" y="862"/>
                  </a:lnTo>
                  <a:lnTo>
                    <a:pt x="684" y="867"/>
                  </a:lnTo>
                  <a:lnTo>
                    <a:pt x="684" y="867"/>
                  </a:lnTo>
                  <a:lnTo>
                    <a:pt x="689" y="897"/>
                  </a:lnTo>
                  <a:lnTo>
                    <a:pt x="689" y="897"/>
                  </a:lnTo>
                  <a:lnTo>
                    <a:pt x="694" y="918"/>
                  </a:lnTo>
                  <a:lnTo>
                    <a:pt x="694" y="918"/>
                  </a:lnTo>
                  <a:lnTo>
                    <a:pt x="696" y="918"/>
                  </a:lnTo>
                  <a:lnTo>
                    <a:pt x="699" y="890"/>
                  </a:lnTo>
                  <a:lnTo>
                    <a:pt x="699" y="890"/>
                  </a:lnTo>
                  <a:lnTo>
                    <a:pt x="704" y="799"/>
                  </a:lnTo>
                  <a:lnTo>
                    <a:pt x="704" y="799"/>
                  </a:lnTo>
                  <a:lnTo>
                    <a:pt x="710" y="672"/>
                  </a:lnTo>
                  <a:lnTo>
                    <a:pt x="710" y="671"/>
                  </a:lnTo>
                  <a:lnTo>
                    <a:pt x="715" y="573"/>
                  </a:lnTo>
                  <a:lnTo>
                    <a:pt x="715" y="573"/>
                  </a:lnTo>
                  <a:lnTo>
                    <a:pt x="717" y="563"/>
                  </a:lnTo>
                  <a:lnTo>
                    <a:pt x="720" y="585"/>
                  </a:lnTo>
                  <a:lnTo>
                    <a:pt x="720" y="586"/>
                  </a:lnTo>
                  <a:lnTo>
                    <a:pt x="725" y="704"/>
                  </a:lnTo>
                  <a:lnTo>
                    <a:pt x="725" y="705"/>
                  </a:lnTo>
                  <a:lnTo>
                    <a:pt x="730" y="863"/>
                  </a:lnTo>
                  <a:lnTo>
                    <a:pt x="730" y="864"/>
                  </a:lnTo>
                  <a:lnTo>
                    <a:pt x="735" y="968"/>
                  </a:lnTo>
                  <a:lnTo>
                    <a:pt x="735" y="969"/>
                  </a:lnTo>
                  <a:lnTo>
                    <a:pt x="739" y="985"/>
                  </a:lnTo>
                  <a:lnTo>
                    <a:pt x="740" y="980"/>
                  </a:lnTo>
                  <a:lnTo>
                    <a:pt x="740" y="980"/>
                  </a:lnTo>
                  <a:lnTo>
                    <a:pt x="745" y="913"/>
                  </a:lnTo>
                  <a:lnTo>
                    <a:pt x="745" y="912"/>
                  </a:lnTo>
                  <a:lnTo>
                    <a:pt x="750" y="787"/>
                  </a:lnTo>
                  <a:lnTo>
                    <a:pt x="750" y="787"/>
                  </a:lnTo>
                  <a:lnTo>
                    <a:pt x="755" y="621"/>
                  </a:lnTo>
                  <a:lnTo>
                    <a:pt x="755" y="620"/>
                  </a:lnTo>
                  <a:lnTo>
                    <a:pt x="760" y="446"/>
                  </a:lnTo>
                  <a:lnTo>
                    <a:pt x="760" y="445"/>
                  </a:lnTo>
                  <a:lnTo>
                    <a:pt x="765" y="336"/>
                  </a:lnTo>
                  <a:lnTo>
                    <a:pt x="765" y="336"/>
                  </a:lnTo>
                  <a:lnTo>
                    <a:pt x="770" y="312"/>
                  </a:lnTo>
                  <a:lnTo>
                    <a:pt x="770" y="315"/>
                  </a:lnTo>
                  <a:lnTo>
                    <a:pt x="770" y="315"/>
                  </a:lnTo>
                  <a:lnTo>
                    <a:pt x="775" y="354"/>
                  </a:lnTo>
                  <a:lnTo>
                    <a:pt x="775" y="354"/>
                  </a:lnTo>
                  <a:lnTo>
                    <a:pt x="778" y="362"/>
                  </a:lnTo>
                  <a:lnTo>
                    <a:pt x="780" y="355"/>
                  </a:lnTo>
                  <a:lnTo>
                    <a:pt x="780" y="355"/>
                  </a:lnTo>
                  <a:lnTo>
                    <a:pt x="785" y="327"/>
                  </a:lnTo>
                  <a:lnTo>
                    <a:pt x="785" y="327"/>
                  </a:lnTo>
                  <a:lnTo>
                    <a:pt x="788" y="325"/>
                  </a:lnTo>
                  <a:lnTo>
                    <a:pt x="790" y="353"/>
                  </a:lnTo>
                  <a:lnTo>
                    <a:pt x="790" y="353"/>
                  </a:lnTo>
                  <a:lnTo>
                    <a:pt x="795" y="516"/>
                  </a:lnTo>
                  <a:lnTo>
                    <a:pt x="795" y="517"/>
                  </a:lnTo>
                  <a:lnTo>
                    <a:pt x="800" y="762"/>
                  </a:lnTo>
                  <a:lnTo>
                    <a:pt x="800" y="764"/>
                  </a:lnTo>
                  <a:lnTo>
                    <a:pt x="806" y="970"/>
                  </a:lnTo>
                  <a:lnTo>
                    <a:pt x="806" y="971"/>
                  </a:lnTo>
                  <a:lnTo>
                    <a:pt x="811" y="1087"/>
                  </a:lnTo>
                  <a:lnTo>
                    <a:pt x="811" y="1087"/>
                  </a:lnTo>
                  <a:lnTo>
                    <a:pt x="813" y="1101"/>
                  </a:lnTo>
                  <a:lnTo>
                    <a:pt x="816" y="1088"/>
                  </a:lnTo>
                  <a:lnTo>
                    <a:pt x="816" y="1088"/>
                  </a:lnTo>
                  <a:lnTo>
                    <a:pt x="821" y="1004"/>
                  </a:lnTo>
                  <a:lnTo>
                    <a:pt x="821" y="1003"/>
                  </a:lnTo>
                  <a:lnTo>
                    <a:pt x="826" y="866"/>
                  </a:lnTo>
                  <a:lnTo>
                    <a:pt x="826" y="865"/>
                  </a:lnTo>
                  <a:lnTo>
                    <a:pt x="831" y="717"/>
                  </a:lnTo>
                  <a:lnTo>
                    <a:pt x="831" y="717"/>
                  </a:lnTo>
                  <a:lnTo>
                    <a:pt x="836" y="606"/>
                  </a:lnTo>
                  <a:lnTo>
                    <a:pt x="836" y="605"/>
                  </a:lnTo>
                  <a:lnTo>
                    <a:pt x="841" y="571"/>
                  </a:lnTo>
                  <a:lnTo>
                    <a:pt x="841" y="573"/>
                  </a:lnTo>
                  <a:lnTo>
                    <a:pt x="841" y="573"/>
                  </a:lnTo>
                  <a:lnTo>
                    <a:pt x="846" y="646"/>
                  </a:lnTo>
                  <a:lnTo>
                    <a:pt x="846" y="646"/>
                  </a:lnTo>
                  <a:lnTo>
                    <a:pt x="851" y="794"/>
                  </a:lnTo>
                  <a:lnTo>
                    <a:pt x="851" y="795"/>
                  </a:lnTo>
                  <a:lnTo>
                    <a:pt x="856" y="935"/>
                  </a:lnTo>
                  <a:lnTo>
                    <a:pt x="856" y="935"/>
                  </a:lnTo>
                  <a:lnTo>
                    <a:pt x="861" y="990"/>
                  </a:lnTo>
                  <a:lnTo>
                    <a:pt x="861" y="990"/>
                  </a:lnTo>
                  <a:lnTo>
                    <a:pt x="862" y="990"/>
                  </a:lnTo>
                  <a:lnTo>
                    <a:pt x="866" y="943"/>
                  </a:lnTo>
                  <a:lnTo>
                    <a:pt x="866" y="943"/>
                  </a:lnTo>
                  <a:lnTo>
                    <a:pt x="871" y="788"/>
                  </a:lnTo>
                  <a:lnTo>
                    <a:pt x="871" y="787"/>
                  </a:lnTo>
                  <a:lnTo>
                    <a:pt x="876" y="586"/>
                  </a:lnTo>
                  <a:lnTo>
                    <a:pt x="876" y="585"/>
                  </a:lnTo>
                  <a:lnTo>
                    <a:pt x="881" y="447"/>
                  </a:lnTo>
                  <a:lnTo>
                    <a:pt x="881" y="447"/>
                  </a:lnTo>
                  <a:lnTo>
                    <a:pt x="884" y="428"/>
                  </a:lnTo>
                  <a:lnTo>
                    <a:pt x="886" y="447"/>
                  </a:lnTo>
                  <a:lnTo>
                    <a:pt x="886" y="447"/>
                  </a:lnTo>
                  <a:lnTo>
                    <a:pt x="891" y="580"/>
                  </a:lnTo>
                  <a:lnTo>
                    <a:pt x="891" y="581"/>
                  </a:lnTo>
                  <a:lnTo>
                    <a:pt x="896" y="801"/>
                  </a:lnTo>
                  <a:lnTo>
                    <a:pt x="896" y="802"/>
                  </a:lnTo>
                  <a:lnTo>
                    <a:pt x="901" y="988"/>
                  </a:lnTo>
                  <a:lnTo>
                    <a:pt x="901" y="988"/>
                  </a:lnTo>
                  <a:lnTo>
                    <a:pt x="907" y="1048"/>
                  </a:lnTo>
                  <a:lnTo>
                    <a:pt x="907" y="1047"/>
                  </a:lnTo>
                  <a:lnTo>
                    <a:pt x="907" y="1047"/>
                  </a:lnTo>
                  <a:lnTo>
                    <a:pt x="912" y="985"/>
                  </a:lnTo>
                  <a:lnTo>
                    <a:pt x="912" y="985"/>
                  </a:lnTo>
                  <a:lnTo>
                    <a:pt x="917" y="869"/>
                  </a:lnTo>
                  <a:lnTo>
                    <a:pt x="917" y="868"/>
                  </a:lnTo>
                  <a:lnTo>
                    <a:pt x="922" y="767"/>
                  </a:lnTo>
                  <a:lnTo>
                    <a:pt x="922" y="767"/>
                  </a:lnTo>
                  <a:lnTo>
                    <a:pt x="927" y="712"/>
                  </a:lnTo>
                  <a:lnTo>
                    <a:pt x="927" y="712"/>
                  </a:lnTo>
                  <a:lnTo>
                    <a:pt x="928" y="711"/>
                  </a:lnTo>
                  <a:lnTo>
                    <a:pt x="932" y="739"/>
                  </a:lnTo>
                  <a:lnTo>
                    <a:pt x="932" y="739"/>
                  </a:lnTo>
                  <a:lnTo>
                    <a:pt x="937" y="807"/>
                  </a:lnTo>
                  <a:lnTo>
                    <a:pt x="937" y="808"/>
                  </a:lnTo>
                  <a:lnTo>
                    <a:pt x="942" y="844"/>
                  </a:lnTo>
                  <a:lnTo>
                    <a:pt x="942" y="844"/>
                  </a:lnTo>
                  <a:lnTo>
                    <a:pt x="943" y="845"/>
                  </a:lnTo>
                  <a:lnTo>
                    <a:pt x="947" y="832"/>
                  </a:lnTo>
                  <a:lnTo>
                    <a:pt x="947" y="832"/>
                  </a:lnTo>
                  <a:lnTo>
                    <a:pt x="952" y="820"/>
                  </a:lnTo>
                  <a:lnTo>
                    <a:pt x="952" y="820"/>
                  </a:lnTo>
                  <a:lnTo>
                    <a:pt x="953" y="820"/>
                  </a:lnTo>
                  <a:lnTo>
                    <a:pt x="957" y="828"/>
                  </a:lnTo>
                  <a:lnTo>
                    <a:pt x="957" y="828"/>
                  </a:lnTo>
                  <a:lnTo>
                    <a:pt x="962" y="837"/>
                  </a:lnTo>
                  <a:lnTo>
                    <a:pt x="962" y="837"/>
                  </a:lnTo>
                  <a:lnTo>
                    <a:pt x="962" y="837"/>
                  </a:lnTo>
                  <a:lnTo>
                    <a:pt x="967" y="822"/>
                  </a:lnTo>
                  <a:lnTo>
                    <a:pt x="967" y="822"/>
                  </a:lnTo>
                  <a:lnTo>
                    <a:pt x="972" y="773"/>
                  </a:lnTo>
                  <a:lnTo>
                    <a:pt x="972" y="773"/>
                  </a:lnTo>
                  <a:lnTo>
                    <a:pt x="977" y="727"/>
                  </a:lnTo>
                  <a:lnTo>
                    <a:pt x="977" y="727"/>
                  </a:lnTo>
                  <a:lnTo>
                    <a:pt x="981" y="718"/>
                  </a:lnTo>
                  <a:lnTo>
                    <a:pt x="982" y="722"/>
                  </a:lnTo>
                  <a:lnTo>
                    <a:pt x="982" y="723"/>
                  </a:lnTo>
                  <a:lnTo>
                    <a:pt x="987" y="762"/>
                  </a:lnTo>
                  <a:lnTo>
                    <a:pt x="987" y="762"/>
                  </a:lnTo>
                  <a:lnTo>
                    <a:pt x="991" y="778"/>
                  </a:lnTo>
                  <a:lnTo>
                    <a:pt x="992" y="774"/>
                  </a:lnTo>
                  <a:lnTo>
                    <a:pt x="992" y="774"/>
                  </a:lnTo>
                  <a:lnTo>
                    <a:pt x="997" y="737"/>
                  </a:lnTo>
                  <a:lnTo>
                    <a:pt x="997" y="737"/>
                  </a:lnTo>
                  <a:lnTo>
                    <a:pt x="1003" y="711"/>
                  </a:lnTo>
                  <a:lnTo>
                    <a:pt x="1003" y="711"/>
                  </a:lnTo>
                  <a:lnTo>
                    <a:pt x="1005" y="709"/>
                  </a:lnTo>
                  <a:lnTo>
                    <a:pt x="1008" y="719"/>
                  </a:lnTo>
                  <a:lnTo>
                    <a:pt x="1008" y="719"/>
                  </a:lnTo>
                  <a:lnTo>
                    <a:pt x="1013" y="753"/>
                  </a:lnTo>
                  <a:lnTo>
                    <a:pt x="1013" y="753"/>
                  </a:lnTo>
                  <a:lnTo>
                    <a:pt x="1018" y="771"/>
                  </a:lnTo>
                  <a:lnTo>
                    <a:pt x="1018" y="770"/>
                  </a:lnTo>
                  <a:lnTo>
                    <a:pt x="1018" y="770"/>
                  </a:lnTo>
                  <a:lnTo>
                    <a:pt x="1023" y="728"/>
                  </a:lnTo>
                  <a:lnTo>
                    <a:pt x="1023" y="727"/>
                  </a:lnTo>
                  <a:lnTo>
                    <a:pt x="1028" y="651"/>
                  </a:lnTo>
                  <a:lnTo>
                    <a:pt x="1028" y="650"/>
                  </a:lnTo>
                  <a:lnTo>
                    <a:pt x="1032" y="633"/>
                  </a:lnTo>
                  <a:lnTo>
                    <a:pt x="1033" y="642"/>
                  </a:lnTo>
                  <a:lnTo>
                    <a:pt x="1033" y="642"/>
                  </a:lnTo>
                  <a:lnTo>
                    <a:pt x="1038" y="734"/>
                  </a:lnTo>
                  <a:lnTo>
                    <a:pt x="1038" y="734"/>
                  </a:lnTo>
                  <a:lnTo>
                    <a:pt x="1043" y="867"/>
                  </a:lnTo>
                  <a:lnTo>
                    <a:pt x="1043" y="868"/>
                  </a:lnTo>
                  <a:lnTo>
                    <a:pt x="1048" y="934"/>
                  </a:lnTo>
                  <a:lnTo>
                    <a:pt x="1048" y="934"/>
                  </a:lnTo>
                  <a:lnTo>
                    <a:pt x="1049" y="934"/>
                  </a:lnTo>
                  <a:lnTo>
                    <a:pt x="1053" y="877"/>
                  </a:lnTo>
                  <a:lnTo>
                    <a:pt x="1053" y="876"/>
                  </a:lnTo>
                  <a:lnTo>
                    <a:pt x="1058" y="737"/>
                  </a:lnTo>
                  <a:lnTo>
                    <a:pt x="1058" y="736"/>
                  </a:lnTo>
                  <a:lnTo>
                    <a:pt x="1063" y="629"/>
                  </a:lnTo>
                  <a:lnTo>
                    <a:pt x="1063" y="629"/>
                  </a:lnTo>
                  <a:lnTo>
                    <a:pt x="1067" y="611"/>
                  </a:lnTo>
                  <a:lnTo>
                    <a:pt x="1068" y="620"/>
                  </a:lnTo>
                  <a:lnTo>
                    <a:pt x="1068" y="620"/>
                  </a:lnTo>
                  <a:lnTo>
                    <a:pt x="1073" y="679"/>
                  </a:lnTo>
                  <a:lnTo>
                    <a:pt x="1073" y="680"/>
                  </a:lnTo>
                  <a:lnTo>
                    <a:pt x="1078" y="710"/>
                  </a:lnTo>
                  <a:lnTo>
                    <a:pt x="1078" y="710"/>
                  </a:lnTo>
                  <a:lnTo>
                    <a:pt x="1078" y="710"/>
                  </a:lnTo>
                  <a:lnTo>
                    <a:pt x="1083" y="683"/>
                  </a:lnTo>
                  <a:lnTo>
                    <a:pt x="1083" y="683"/>
                  </a:lnTo>
                  <a:lnTo>
                    <a:pt x="1088" y="624"/>
                  </a:lnTo>
                  <a:lnTo>
                    <a:pt x="1088" y="624"/>
                  </a:lnTo>
                  <a:lnTo>
                    <a:pt x="1093" y="584"/>
                  </a:lnTo>
                  <a:lnTo>
                    <a:pt x="1093" y="584"/>
                  </a:lnTo>
                  <a:lnTo>
                    <a:pt x="1096" y="582"/>
                  </a:lnTo>
                  <a:lnTo>
                    <a:pt x="1098" y="587"/>
                  </a:lnTo>
                  <a:lnTo>
                    <a:pt x="1098" y="587"/>
                  </a:lnTo>
                  <a:lnTo>
                    <a:pt x="1102" y="591"/>
                  </a:lnTo>
                  <a:lnTo>
                    <a:pt x="1104" y="585"/>
                  </a:lnTo>
                  <a:lnTo>
                    <a:pt x="1104" y="585"/>
                  </a:lnTo>
                  <a:lnTo>
                    <a:pt x="1109" y="536"/>
                  </a:lnTo>
                  <a:lnTo>
                    <a:pt x="1109" y="536"/>
                  </a:lnTo>
                  <a:lnTo>
                    <a:pt x="1114" y="480"/>
                  </a:lnTo>
                  <a:lnTo>
                    <a:pt x="1114" y="480"/>
                  </a:lnTo>
                  <a:lnTo>
                    <a:pt x="1119" y="459"/>
                  </a:lnTo>
                  <a:lnTo>
                    <a:pt x="1119" y="459"/>
                  </a:lnTo>
                  <a:lnTo>
                    <a:pt x="1124" y="450"/>
                  </a:lnTo>
                  <a:lnTo>
                    <a:pt x="1124" y="450"/>
                  </a:lnTo>
                  <a:lnTo>
                    <a:pt x="1129" y="409"/>
                  </a:lnTo>
                  <a:lnTo>
                    <a:pt x="1129" y="408"/>
                  </a:lnTo>
                  <a:lnTo>
                    <a:pt x="1134" y="333"/>
                  </a:lnTo>
                  <a:lnTo>
                    <a:pt x="1134" y="333"/>
                  </a:lnTo>
                  <a:lnTo>
                    <a:pt x="1139" y="288"/>
                  </a:lnTo>
                  <a:lnTo>
                    <a:pt x="1139" y="288"/>
                  </a:lnTo>
                  <a:lnTo>
                    <a:pt x="1140" y="287"/>
                  </a:lnTo>
                  <a:lnTo>
                    <a:pt x="1144" y="324"/>
                  </a:lnTo>
                  <a:lnTo>
                    <a:pt x="1144" y="325"/>
                  </a:lnTo>
                  <a:lnTo>
                    <a:pt x="1149" y="429"/>
                  </a:lnTo>
                  <a:lnTo>
                    <a:pt x="1149" y="430"/>
                  </a:lnTo>
                  <a:lnTo>
                    <a:pt x="1154" y="545"/>
                  </a:lnTo>
                  <a:lnTo>
                    <a:pt x="1154" y="545"/>
                  </a:lnTo>
                  <a:lnTo>
                    <a:pt x="1159" y="610"/>
                  </a:lnTo>
                  <a:lnTo>
                    <a:pt x="1159" y="610"/>
                  </a:lnTo>
                  <a:lnTo>
                    <a:pt x="1160" y="612"/>
                  </a:lnTo>
                  <a:lnTo>
                    <a:pt x="1164" y="577"/>
                  </a:lnTo>
                  <a:lnTo>
                    <a:pt x="1164" y="576"/>
                  </a:lnTo>
                  <a:lnTo>
                    <a:pt x="1169" y="439"/>
                  </a:lnTo>
                  <a:lnTo>
                    <a:pt x="1169" y="438"/>
                  </a:lnTo>
                  <a:lnTo>
                    <a:pt x="1174" y="266"/>
                  </a:lnTo>
                  <a:lnTo>
                    <a:pt x="1174" y="265"/>
                  </a:lnTo>
                  <a:lnTo>
                    <a:pt x="1179" y="143"/>
                  </a:lnTo>
                  <a:lnTo>
                    <a:pt x="1179" y="142"/>
                  </a:lnTo>
                  <a:lnTo>
                    <a:pt x="1182" y="127"/>
                  </a:lnTo>
                  <a:lnTo>
                    <a:pt x="1184" y="143"/>
                  </a:lnTo>
                  <a:lnTo>
                    <a:pt x="1184" y="144"/>
                  </a:lnTo>
                  <a:lnTo>
                    <a:pt x="1189" y="224"/>
                  </a:lnTo>
                  <a:lnTo>
                    <a:pt x="1189" y="225"/>
                  </a:lnTo>
                  <a:lnTo>
                    <a:pt x="1194" y="262"/>
                  </a:lnTo>
                  <a:lnTo>
                    <a:pt x="1194" y="262"/>
                  </a:lnTo>
                  <a:lnTo>
                    <a:pt x="1194" y="262"/>
                  </a:lnTo>
                  <a:lnTo>
                    <a:pt x="1199" y="234"/>
                  </a:lnTo>
                  <a:lnTo>
                    <a:pt x="1199" y="234"/>
                  </a:lnTo>
                  <a:lnTo>
                    <a:pt x="1202" y="227"/>
                  </a:lnTo>
                  <a:lnTo>
                    <a:pt x="1205" y="242"/>
                  </a:lnTo>
                  <a:lnTo>
                    <a:pt x="1205" y="243"/>
                  </a:lnTo>
                  <a:lnTo>
                    <a:pt x="1210" y="342"/>
                  </a:lnTo>
                  <a:lnTo>
                    <a:pt x="1210" y="343"/>
                  </a:lnTo>
                  <a:lnTo>
                    <a:pt x="1215" y="509"/>
                  </a:lnTo>
                  <a:lnTo>
                    <a:pt x="1215" y="510"/>
                  </a:lnTo>
                  <a:lnTo>
                    <a:pt x="1220" y="617"/>
                  </a:lnTo>
                  <a:lnTo>
                    <a:pt x="1220" y="617"/>
                  </a:lnTo>
                  <a:lnTo>
                    <a:pt x="1222" y="624"/>
                  </a:lnTo>
                  <a:lnTo>
                    <a:pt x="1225" y="592"/>
                  </a:lnTo>
                  <a:lnTo>
                    <a:pt x="1225" y="591"/>
                  </a:lnTo>
                  <a:lnTo>
                    <a:pt x="1230" y="490"/>
                  </a:lnTo>
                  <a:lnTo>
                    <a:pt x="1230" y="489"/>
                  </a:lnTo>
                  <a:lnTo>
                    <a:pt x="1235" y="423"/>
                  </a:lnTo>
                  <a:lnTo>
                    <a:pt x="1235" y="423"/>
                  </a:lnTo>
                  <a:lnTo>
                    <a:pt x="1237" y="419"/>
                  </a:lnTo>
                  <a:lnTo>
                    <a:pt x="1240" y="443"/>
                  </a:lnTo>
                  <a:lnTo>
                    <a:pt x="1240" y="444"/>
                  </a:lnTo>
                  <a:lnTo>
                    <a:pt x="1245" y="538"/>
                  </a:lnTo>
                  <a:lnTo>
                    <a:pt x="1245" y="538"/>
                  </a:lnTo>
                  <a:lnTo>
                    <a:pt x="1250" y="619"/>
                  </a:lnTo>
                  <a:lnTo>
                    <a:pt x="1250" y="619"/>
                  </a:lnTo>
                  <a:lnTo>
                    <a:pt x="1255" y="661"/>
                  </a:lnTo>
                  <a:lnTo>
                    <a:pt x="1255" y="661"/>
                  </a:lnTo>
                  <a:lnTo>
                    <a:pt x="1260" y="714"/>
                  </a:lnTo>
                  <a:lnTo>
                    <a:pt x="1260" y="714"/>
                  </a:lnTo>
                  <a:lnTo>
                    <a:pt x="1265" y="769"/>
                  </a:lnTo>
                  <a:lnTo>
                    <a:pt x="1265" y="769"/>
                  </a:lnTo>
                  <a:lnTo>
                    <a:pt x="1270" y="792"/>
                  </a:lnTo>
                  <a:lnTo>
                    <a:pt x="1270" y="792"/>
                  </a:lnTo>
                  <a:lnTo>
                    <a:pt x="1274" y="796"/>
                  </a:lnTo>
                  <a:lnTo>
                    <a:pt x="1275" y="795"/>
                  </a:lnTo>
                  <a:lnTo>
                    <a:pt x="1275" y="795"/>
                  </a:lnTo>
                  <a:lnTo>
                    <a:pt x="1280" y="785"/>
                  </a:lnTo>
                  <a:lnTo>
                    <a:pt x="1280" y="785"/>
                  </a:lnTo>
                  <a:lnTo>
                    <a:pt x="1282" y="785"/>
                  </a:lnTo>
                  <a:lnTo>
                    <a:pt x="1285" y="805"/>
                  </a:lnTo>
                  <a:lnTo>
                    <a:pt x="1285" y="805"/>
                  </a:lnTo>
                  <a:lnTo>
                    <a:pt x="1290" y="888"/>
                  </a:lnTo>
                  <a:lnTo>
                    <a:pt x="1290" y="889"/>
                  </a:lnTo>
                  <a:lnTo>
                    <a:pt x="1295" y="992"/>
                  </a:lnTo>
                  <a:lnTo>
                    <a:pt x="1295" y="993"/>
                  </a:lnTo>
                  <a:lnTo>
                    <a:pt x="1301" y="1058"/>
                  </a:lnTo>
                  <a:lnTo>
                    <a:pt x="1301" y="1058"/>
                  </a:lnTo>
                  <a:lnTo>
                    <a:pt x="1306" y="1103"/>
                  </a:lnTo>
                  <a:lnTo>
                    <a:pt x="1306" y="1103"/>
                  </a:lnTo>
                  <a:lnTo>
                    <a:pt x="1311" y="1134"/>
                  </a:lnTo>
                  <a:lnTo>
                    <a:pt x="1311" y="1134"/>
                  </a:lnTo>
                  <a:lnTo>
                    <a:pt x="1316" y="1146"/>
                  </a:lnTo>
                  <a:lnTo>
                    <a:pt x="1316" y="1145"/>
                  </a:lnTo>
                  <a:lnTo>
                    <a:pt x="1316" y="1145"/>
                  </a:lnTo>
                  <a:lnTo>
                    <a:pt x="1321" y="1091"/>
                  </a:lnTo>
                  <a:lnTo>
                    <a:pt x="1321" y="1091"/>
                  </a:lnTo>
                  <a:lnTo>
                    <a:pt x="1326" y="980"/>
                  </a:lnTo>
                  <a:lnTo>
                    <a:pt x="1326" y="980"/>
                  </a:lnTo>
                  <a:lnTo>
                    <a:pt x="1331" y="802"/>
                  </a:lnTo>
                  <a:lnTo>
                    <a:pt x="1331" y="800"/>
                  </a:lnTo>
                  <a:lnTo>
                    <a:pt x="1336" y="615"/>
                  </a:lnTo>
                  <a:lnTo>
                    <a:pt x="1336" y="614"/>
                  </a:lnTo>
                  <a:lnTo>
                    <a:pt x="1341" y="535"/>
                  </a:lnTo>
                  <a:lnTo>
                    <a:pt x="1341" y="535"/>
                  </a:lnTo>
                  <a:lnTo>
                    <a:pt x="1342" y="535"/>
                  </a:lnTo>
                  <a:lnTo>
                    <a:pt x="1346" y="603"/>
                  </a:lnTo>
                  <a:lnTo>
                    <a:pt x="1346" y="604"/>
                  </a:lnTo>
                  <a:lnTo>
                    <a:pt x="1351" y="769"/>
                  </a:lnTo>
                  <a:lnTo>
                    <a:pt x="1351" y="771"/>
                  </a:lnTo>
                  <a:lnTo>
                    <a:pt x="1356" y="950"/>
                  </a:lnTo>
                  <a:lnTo>
                    <a:pt x="1356" y="951"/>
                  </a:lnTo>
                  <a:lnTo>
                    <a:pt x="1361" y="1073"/>
                  </a:lnTo>
                  <a:lnTo>
                    <a:pt x="1361" y="1073"/>
                  </a:lnTo>
                  <a:lnTo>
                    <a:pt x="1365" y="1099"/>
                  </a:lnTo>
                  <a:lnTo>
                    <a:pt x="1366" y="1096"/>
                  </a:lnTo>
                  <a:lnTo>
                    <a:pt x="1366" y="1096"/>
                  </a:lnTo>
                  <a:lnTo>
                    <a:pt x="1371" y="1037"/>
                  </a:lnTo>
                  <a:lnTo>
                    <a:pt x="1371" y="1036"/>
                  </a:lnTo>
                  <a:lnTo>
                    <a:pt x="1376" y="908"/>
                  </a:lnTo>
                  <a:lnTo>
                    <a:pt x="1376" y="907"/>
                  </a:lnTo>
                  <a:lnTo>
                    <a:pt x="1381" y="748"/>
                  </a:lnTo>
                  <a:lnTo>
                    <a:pt x="1381" y="747"/>
                  </a:lnTo>
                  <a:lnTo>
                    <a:pt x="1386" y="628"/>
                  </a:lnTo>
                  <a:lnTo>
                    <a:pt x="1386" y="628"/>
                  </a:lnTo>
                  <a:lnTo>
                    <a:pt x="1391" y="586"/>
                  </a:lnTo>
                  <a:lnTo>
                    <a:pt x="1391" y="585"/>
                  </a:lnTo>
                  <a:lnTo>
                    <a:pt x="1396" y="578"/>
                  </a:lnTo>
                  <a:lnTo>
                    <a:pt x="1396" y="578"/>
                  </a:lnTo>
                  <a:lnTo>
                    <a:pt x="1402" y="560"/>
                  </a:lnTo>
                  <a:lnTo>
                    <a:pt x="1402" y="559"/>
                  </a:lnTo>
                  <a:lnTo>
                    <a:pt x="1404" y="557"/>
                  </a:lnTo>
                  <a:lnTo>
                    <a:pt x="1407" y="572"/>
                  </a:lnTo>
                  <a:lnTo>
                    <a:pt x="1407" y="572"/>
                  </a:lnTo>
                  <a:lnTo>
                    <a:pt x="1412" y="632"/>
                  </a:lnTo>
                  <a:lnTo>
                    <a:pt x="1412" y="633"/>
                  </a:lnTo>
                  <a:lnTo>
                    <a:pt x="1417" y="694"/>
                  </a:lnTo>
                  <a:lnTo>
                    <a:pt x="1417" y="695"/>
                  </a:lnTo>
                  <a:lnTo>
                    <a:pt x="1422" y="725"/>
                  </a:lnTo>
                  <a:lnTo>
                    <a:pt x="1422" y="725"/>
                  </a:lnTo>
                  <a:lnTo>
                    <a:pt x="1427" y="737"/>
                  </a:lnTo>
                  <a:lnTo>
                    <a:pt x="1427" y="737"/>
                  </a:lnTo>
                  <a:lnTo>
                    <a:pt x="1432" y="769"/>
                  </a:lnTo>
                  <a:lnTo>
                    <a:pt x="1432" y="769"/>
                  </a:lnTo>
                  <a:lnTo>
                    <a:pt x="1437" y="844"/>
                  </a:lnTo>
                  <a:lnTo>
                    <a:pt x="1437" y="845"/>
                  </a:lnTo>
                  <a:lnTo>
                    <a:pt x="1442" y="878"/>
                  </a:lnTo>
                  <a:lnTo>
                    <a:pt x="1442" y="875"/>
                  </a:lnTo>
                  <a:lnTo>
                    <a:pt x="1442" y="875"/>
                  </a:lnTo>
                  <a:lnTo>
                    <a:pt x="1447" y="781"/>
                  </a:lnTo>
                  <a:lnTo>
                    <a:pt x="1447" y="780"/>
                  </a:lnTo>
                  <a:lnTo>
                    <a:pt x="1452" y="638"/>
                  </a:lnTo>
                  <a:lnTo>
                    <a:pt x="1452" y="637"/>
                  </a:lnTo>
                  <a:lnTo>
                    <a:pt x="1457" y="563"/>
                  </a:lnTo>
                  <a:lnTo>
                    <a:pt x="1457" y="563"/>
                  </a:lnTo>
                  <a:lnTo>
                    <a:pt x="1458" y="563"/>
                  </a:lnTo>
                  <a:lnTo>
                    <a:pt x="1462" y="601"/>
                  </a:lnTo>
                  <a:lnTo>
                    <a:pt x="1462" y="601"/>
                  </a:lnTo>
                  <a:lnTo>
                    <a:pt x="1467" y="694"/>
                  </a:lnTo>
                  <a:lnTo>
                    <a:pt x="1467" y="695"/>
                  </a:lnTo>
                  <a:lnTo>
                    <a:pt x="1471" y="725"/>
                  </a:lnTo>
                  <a:lnTo>
                    <a:pt x="1472" y="720"/>
                  </a:lnTo>
                  <a:lnTo>
                    <a:pt x="1472" y="720"/>
                  </a:lnTo>
                  <a:lnTo>
                    <a:pt x="1477" y="640"/>
                  </a:lnTo>
                  <a:lnTo>
                    <a:pt x="1477" y="639"/>
                  </a:lnTo>
                  <a:lnTo>
                    <a:pt x="1482" y="529"/>
                  </a:lnTo>
                  <a:lnTo>
                    <a:pt x="1482" y="528"/>
                  </a:lnTo>
                  <a:lnTo>
                    <a:pt x="1487" y="444"/>
                  </a:lnTo>
                  <a:lnTo>
                    <a:pt x="1487" y="443"/>
                  </a:lnTo>
                  <a:lnTo>
                    <a:pt x="1492" y="392"/>
                  </a:lnTo>
                  <a:lnTo>
                    <a:pt x="1492" y="391"/>
                  </a:lnTo>
                  <a:lnTo>
                    <a:pt x="1498" y="373"/>
                  </a:lnTo>
                  <a:lnTo>
                    <a:pt x="1498" y="373"/>
                  </a:lnTo>
                  <a:lnTo>
                    <a:pt x="1503" y="364"/>
                  </a:lnTo>
                  <a:lnTo>
                    <a:pt x="1503" y="364"/>
                  </a:lnTo>
                  <a:lnTo>
                    <a:pt x="1508" y="352"/>
                  </a:lnTo>
                  <a:lnTo>
                    <a:pt x="1508" y="352"/>
                  </a:lnTo>
                  <a:lnTo>
                    <a:pt x="1510" y="350"/>
                  </a:lnTo>
                  <a:lnTo>
                    <a:pt x="1513" y="360"/>
                  </a:lnTo>
                  <a:lnTo>
                    <a:pt x="1513" y="360"/>
                  </a:lnTo>
                  <a:lnTo>
                    <a:pt x="1518" y="392"/>
                  </a:lnTo>
                  <a:lnTo>
                    <a:pt x="1518" y="392"/>
                  </a:lnTo>
                  <a:lnTo>
                    <a:pt x="1523" y="430"/>
                  </a:lnTo>
                  <a:lnTo>
                    <a:pt x="1523" y="430"/>
                  </a:lnTo>
                  <a:lnTo>
                    <a:pt x="1528" y="451"/>
                  </a:lnTo>
                  <a:lnTo>
                    <a:pt x="1528" y="451"/>
                  </a:lnTo>
                  <a:lnTo>
                    <a:pt x="1529" y="451"/>
                  </a:lnTo>
                  <a:lnTo>
                    <a:pt x="1533" y="436"/>
                  </a:lnTo>
                  <a:lnTo>
                    <a:pt x="1533" y="436"/>
                  </a:lnTo>
                  <a:lnTo>
                    <a:pt x="1538" y="407"/>
                  </a:lnTo>
                  <a:lnTo>
                    <a:pt x="1538" y="407"/>
                  </a:lnTo>
                  <a:lnTo>
                    <a:pt x="1543" y="396"/>
                  </a:lnTo>
                  <a:lnTo>
                    <a:pt x="1543" y="397"/>
                  </a:lnTo>
                  <a:lnTo>
                    <a:pt x="1543" y="397"/>
                  </a:lnTo>
                  <a:lnTo>
                    <a:pt x="1548" y="448"/>
                  </a:lnTo>
                  <a:lnTo>
                    <a:pt x="1548" y="448"/>
                  </a:lnTo>
                  <a:lnTo>
                    <a:pt x="1553" y="565"/>
                  </a:lnTo>
                  <a:lnTo>
                    <a:pt x="1553" y="566"/>
                  </a:lnTo>
                  <a:lnTo>
                    <a:pt x="1558" y="706"/>
                  </a:lnTo>
                  <a:lnTo>
                    <a:pt x="1558" y="707"/>
                  </a:lnTo>
                  <a:lnTo>
                    <a:pt x="1563" y="797"/>
                  </a:lnTo>
                  <a:lnTo>
                    <a:pt x="1563" y="797"/>
                  </a:lnTo>
                  <a:lnTo>
                    <a:pt x="1567" y="812"/>
                  </a:lnTo>
                  <a:lnTo>
                    <a:pt x="1568" y="810"/>
                  </a:lnTo>
                  <a:lnTo>
                    <a:pt x="1568" y="809"/>
                  </a:lnTo>
                  <a:lnTo>
                    <a:pt x="1573" y="760"/>
                  </a:lnTo>
                  <a:lnTo>
                    <a:pt x="1573" y="759"/>
                  </a:lnTo>
                  <a:lnTo>
                    <a:pt x="1578" y="671"/>
                  </a:lnTo>
                  <a:lnTo>
                    <a:pt x="1578" y="671"/>
                  </a:lnTo>
                  <a:lnTo>
                    <a:pt x="1583" y="578"/>
                  </a:lnTo>
                  <a:lnTo>
                    <a:pt x="1583" y="578"/>
                  </a:lnTo>
                  <a:lnTo>
                    <a:pt x="1588" y="484"/>
                  </a:lnTo>
                  <a:lnTo>
                    <a:pt x="1588" y="483"/>
                  </a:lnTo>
                  <a:lnTo>
                    <a:pt x="1593" y="405"/>
                  </a:lnTo>
                  <a:lnTo>
                    <a:pt x="1593" y="404"/>
                  </a:lnTo>
                  <a:lnTo>
                    <a:pt x="1599" y="374"/>
                  </a:lnTo>
                  <a:lnTo>
                    <a:pt x="1599" y="374"/>
                  </a:lnTo>
                  <a:lnTo>
                    <a:pt x="1599" y="374"/>
                  </a:lnTo>
                  <a:lnTo>
                    <a:pt x="1604" y="416"/>
                  </a:lnTo>
                  <a:lnTo>
                    <a:pt x="1604" y="417"/>
                  </a:lnTo>
                  <a:lnTo>
                    <a:pt x="1609" y="505"/>
                  </a:lnTo>
                  <a:lnTo>
                    <a:pt x="1609" y="506"/>
                  </a:lnTo>
                  <a:lnTo>
                    <a:pt x="1614" y="586"/>
                  </a:lnTo>
                  <a:lnTo>
                    <a:pt x="1614" y="586"/>
                  </a:lnTo>
                  <a:lnTo>
                    <a:pt x="1619" y="636"/>
                  </a:lnTo>
                  <a:lnTo>
                    <a:pt x="1619" y="636"/>
                  </a:lnTo>
                  <a:lnTo>
                    <a:pt x="1624" y="656"/>
                  </a:lnTo>
                  <a:lnTo>
                    <a:pt x="1624" y="656"/>
                  </a:lnTo>
                  <a:lnTo>
                    <a:pt x="1629" y="676"/>
                  </a:lnTo>
                  <a:lnTo>
                    <a:pt x="1629" y="676"/>
                  </a:lnTo>
                  <a:lnTo>
                    <a:pt x="1634" y="725"/>
                  </a:lnTo>
                  <a:lnTo>
                    <a:pt x="1634" y="726"/>
                  </a:lnTo>
                  <a:lnTo>
                    <a:pt x="1639" y="761"/>
                  </a:lnTo>
                  <a:lnTo>
                    <a:pt x="1639" y="761"/>
                  </a:lnTo>
                  <a:lnTo>
                    <a:pt x="1640" y="762"/>
                  </a:lnTo>
                  <a:lnTo>
                    <a:pt x="1644" y="749"/>
                  </a:lnTo>
                  <a:lnTo>
                    <a:pt x="1644" y="749"/>
                  </a:lnTo>
                  <a:lnTo>
                    <a:pt x="1649" y="694"/>
                  </a:lnTo>
                  <a:lnTo>
                    <a:pt x="1649" y="694"/>
                  </a:lnTo>
                  <a:lnTo>
                    <a:pt x="1654" y="628"/>
                  </a:lnTo>
                  <a:lnTo>
                    <a:pt x="1654" y="628"/>
                  </a:lnTo>
                  <a:lnTo>
                    <a:pt x="1659" y="586"/>
                  </a:lnTo>
                  <a:lnTo>
                    <a:pt x="1659" y="586"/>
                  </a:lnTo>
                  <a:lnTo>
                    <a:pt x="1660" y="586"/>
                  </a:lnTo>
                  <a:lnTo>
                    <a:pt x="1664" y="630"/>
                  </a:lnTo>
                  <a:lnTo>
                    <a:pt x="1664" y="631"/>
                  </a:lnTo>
                  <a:lnTo>
                    <a:pt x="1669" y="722"/>
                  </a:lnTo>
                  <a:lnTo>
                    <a:pt x="1669" y="722"/>
                  </a:lnTo>
                  <a:lnTo>
                    <a:pt x="1674" y="815"/>
                  </a:lnTo>
                  <a:lnTo>
                    <a:pt x="1674" y="816"/>
                  </a:lnTo>
                  <a:lnTo>
                    <a:pt x="1679" y="910"/>
                  </a:lnTo>
                  <a:lnTo>
                    <a:pt x="1679" y="910"/>
                  </a:lnTo>
                  <a:lnTo>
                    <a:pt x="1684" y="966"/>
                  </a:lnTo>
                  <a:lnTo>
                    <a:pt x="1684" y="966"/>
                  </a:lnTo>
                  <a:lnTo>
                    <a:pt x="1688" y="978"/>
                  </a:lnTo>
                  <a:lnTo>
                    <a:pt x="1689" y="975"/>
                  </a:lnTo>
                  <a:lnTo>
                    <a:pt x="1689" y="975"/>
                  </a:lnTo>
                  <a:lnTo>
                    <a:pt x="1694" y="943"/>
                  </a:lnTo>
                  <a:lnTo>
                    <a:pt x="1694" y="943"/>
                  </a:lnTo>
                  <a:lnTo>
                    <a:pt x="1700" y="888"/>
                  </a:lnTo>
                  <a:lnTo>
                    <a:pt x="1700" y="888"/>
                  </a:lnTo>
                  <a:lnTo>
                    <a:pt x="1705" y="837"/>
                  </a:lnTo>
                  <a:lnTo>
                    <a:pt x="1705" y="837"/>
                  </a:lnTo>
                  <a:lnTo>
                    <a:pt x="1707" y="833"/>
                  </a:lnTo>
                  <a:lnTo>
                    <a:pt x="1710" y="847"/>
                  </a:lnTo>
                  <a:lnTo>
                    <a:pt x="1710" y="848"/>
                  </a:lnTo>
                  <a:lnTo>
                    <a:pt x="1715" y="905"/>
                  </a:lnTo>
                  <a:lnTo>
                    <a:pt x="1715" y="905"/>
                  </a:lnTo>
                  <a:lnTo>
                    <a:pt x="1720" y="955"/>
                  </a:lnTo>
                  <a:lnTo>
                    <a:pt x="1720" y="955"/>
                  </a:lnTo>
                  <a:lnTo>
                    <a:pt x="1724" y="967"/>
                  </a:lnTo>
                  <a:lnTo>
                    <a:pt x="1725" y="957"/>
                  </a:lnTo>
                  <a:lnTo>
                    <a:pt x="1725" y="956"/>
                  </a:lnTo>
                  <a:lnTo>
                    <a:pt x="1730" y="888"/>
                  </a:lnTo>
                  <a:lnTo>
                    <a:pt x="1730" y="887"/>
                  </a:lnTo>
                  <a:lnTo>
                    <a:pt x="1735" y="808"/>
                  </a:lnTo>
                  <a:lnTo>
                    <a:pt x="1735" y="807"/>
                  </a:lnTo>
                  <a:lnTo>
                    <a:pt x="1740" y="775"/>
                  </a:lnTo>
                  <a:lnTo>
                    <a:pt x="1740" y="775"/>
                  </a:lnTo>
                  <a:lnTo>
                    <a:pt x="1741" y="774"/>
                  </a:lnTo>
                  <a:lnTo>
                    <a:pt x="1745" y="789"/>
                  </a:lnTo>
                  <a:lnTo>
                    <a:pt x="1745" y="790"/>
                  </a:lnTo>
                  <a:lnTo>
                    <a:pt x="1750" y="839"/>
                  </a:lnTo>
                  <a:lnTo>
                    <a:pt x="1750" y="839"/>
                  </a:lnTo>
                  <a:lnTo>
                    <a:pt x="1755" y="905"/>
                  </a:lnTo>
                  <a:lnTo>
                    <a:pt x="1755" y="905"/>
                  </a:lnTo>
                  <a:lnTo>
                    <a:pt x="1760" y="970"/>
                  </a:lnTo>
                  <a:lnTo>
                    <a:pt x="1760" y="970"/>
                  </a:lnTo>
                  <a:lnTo>
                    <a:pt x="1765" y="1017"/>
                  </a:lnTo>
                  <a:lnTo>
                    <a:pt x="1765" y="1017"/>
                  </a:lnTo>
                  <a:lnTo>
                    <a:pt x="1769" y="1028"/>
                  </a:lnTo>
                  <a:lnTo>
                    <a:pt x="1770" y="1025"/>
                  </a:lnTo>
                  <a:lnTo>
                    <a:pt x="1770" y="1025"/>
                  </a:lnTo>
                  <a:lnTo>
                    <a:pt x="1775" y="992"/>
                  </a:lnTo>
                  <a:lnTo>
                    <a:pt x="1775" y="991"/>
                  </a:lnTo>
                  <a:lnTo>
                    <a:pt x="1780" y="940"/>
                  </a:lnTo>
                  <a:lnTo>
                    <a:pt x="1780" y="940"/>
                  </a:lnTo>
                  <a:lnTo>
                    <a:pt x="1785" y="900"/>
                  </a:lnTo>
                  <a:lnTo>
                    <a:pt x="1785" y="900"/>
                  </a:lnTo>
                  <a:lnTo>
                    <a:pt x="1790" y="880"/>
                  </a:lnTo>
                  <a:lnTo>
                    <a:pt x="1790" y="880"/>
                  </a:lnTo>
                  <a:lnTo>
                    <a:pt x="1796" y="870"/>
                  </a:lnTo>
                  <a:lnTo>
                    <a:pt x="1796" y="870"/>
                  </a:lnTo>
                  <a:lnTo>
                    <a:pt x="1798" y="868"/>
                  </a:lnTo>
                  <a:lnTo>
                    <a:pt x="1801" y="870"/>
                  </a:lnTo>
                  <a:lnTo>
                    <a:pt x="1801" y="870"/>
                  </a:lnTo>
                  <a:lnTo>
                    <a:pt x="1806" y="884"/>
                  </a:lnTo>
                  <a:lnTo>
                    <a:pt x="1806" y="884"/>
                  </a:lnTo>
                  <a:lnTo>
                    <a:pt x="1811" y="899"/>
                  </a:lnTo>
                  <a:lnTo>
                    <a:pt x="1811" y="899"/>
                  </a:lnTo>
                  <a:lnTo>
                    <a:pt x="1812" y="900"/>
                  </a:lnTo>
                  <a:lnTo>
                    <a:pt x="1816" y="893"/>
                  </a:lnTo>
                  <a:lnTo>
                    <a:pt x="1816" y="893"/>
                  </a:lnTo>
                  <a:lnTo>
                    <a:pt x="1821" y="875"/>
                  </a:lnTo>
                  <a:lnTo>
                    <a:pt x="1821" y="875"/>
                  </a:lnTo>
                  <a:lnTo>
                    <a:pt x="1825" y="872"/>
                  </a:lnTo>
                  <a:lnTo>
                    <a:pt x="1826" y="874"/>
                  </a:lnTo>
                  <a:lnTo>
                    <a:pt x="1826" y="874"/>
                  </a:lnTo>
                  <a:lnTo>
                    <a:pt x="1831" y="906"/>
                  </a:lnTo>
                  <a:lnTo>
                    <a:pt x="1831" y="906"/>
                  </a:lnTo>
                  <a:lnTo>
                    <a:pt x="1836" y="969"/>
                  </a:lnTo>
                  <a:lnTo>
                    <a:pt x="1836" y="970"/>
                  </a:lnTo>
                  <a:lnTo>
                    <a:pt x="1841" y="1041"/>
                  </a:lnTo>
                  <a:lnTo>
                    <a:pt x="1841" y="1042"/>
                  </a:lnTo>
                  <a:lnTo>
                    <a:pt x="1846" y="1076"/>
                  </a:lnTo>
                  <a:lnTo>
                    <a:pt x="1846" y="1076"/>
                  </a:lnTo>
                  <a:lnTo>
                    <a:pt x="1851" y="1044"/>
                  </a:lnTo>
                  <a:lnTo>
                    <a:pt x="1851" y="1044"/>
                  </a:lnTo>
                  <a:lnTo>
                    <a:pt x="1856" y="963"/>
                  </a:lnTo>
                  <a:lnTo>
                    <a:pt x="1856" y="963"/>
                  </a:lnTo>
                  <a:lnTo>
                    <a:pt x="1861" y="868"/>
                  </a:lnTo>
                  <a:lnTo>
                    <a:pt x="1861" y="868"/>
                  </a:lnTo>
                  <a:lnTo>
                    <a:pt x="1866" y="780"/>
                  </a:lnTo>
                  <a:lnTo>
                    <a:pt x="1866" y="779"/>
                  </a:lnTo>
                  <a:lnTo>
                    <a:pt x="1871" y="694"/>
                  </a:lnTo>
                  <a:lnTo>
                    <a:pt x="1871" y="694"/>
                  </a:lnTo>
                  <a:lnTo>
                    <a:pt x="1876" y="626"/>
                  </a:lnTo>
                  <a:lnTo>
                    <a:pt x="1876" y="626"/>
                  </a:lnTo>
                  <a:lnTo>
                    <a:pt x="1880" y="612"/>
                  </a:lnTo>
                  <a:lnTo>
                    <a:pt x="1881" y="619"/>
                  </a:lnTo>
                  <a:lnTo>
                    <a:pt x="1881" y="619"/>
                  </a:lnTo>
                  <a:lnTo>
                    <a:pt x="1886" y="704"/>
                  </a:lnTo>
                  <a:lnTo>
                    <a:pt x="1886" y="704"/>
                  </a:lnTo>
                  <a:lnTo>
                    <a:pt x="1891" y="857"/>
                  </a:lnTo>
                  <a:lnTo>
                    <a:pt x="1891" y="857"/>
                  </a:lnTo>
                  <a:lnTo>
                    <a:pt x="1897" y="1000"/>
                  </a:lnTo>
                  <a:lnTo>
                    <a:pt x="1897" y="1000"/>
                  </a:lnTo>
                  <a:lnTo>
                    <a:pt x="1902" y="1066"/>
                  </a:lnTo>
                  <a:lnTo>
                    <a:pt x="1902" y="1066"/>
                  </a:lnTo>
                  <a:lnTo>
                    <a:pt x="1903" y="1068"/>
                  </a:lnTo>
                  <a:lnTo>
                    <a:pt x="1907" y="1043"/>
                  </a:lnTo>
                  <a:lnTo>
                    <a:pt x="1907" y="1043"/>
                  </a:lnTo>
                  <a:lnTo>
                    <a:pt x="1912" y="971"/>
                  </a:lnTo>
                  <a:lnTo>
                    <a:pt x="1912" y="970"/>
                  </a:lnTo>
                  <a:lnTo>
                    <a:pt x="1917" y="897"/>
                  </a:lnTo>
                  <a:lnTo>
                    <a:pt x="1917" y="896"/>
                  </a:lnTo>
                  <a:lnTo>
                    <a:pt x="1922" y="843"/>
                  </a:lnTo>
                  <a:lnTo>
                    <a:pt x="1922" y="843"/>
                  </a:lnTo>
                  <a:lnTo>
                    <a:pt x="1927" y="817"/>
                  </a:lnTo>
                  <a:lnTo>
                    <a:pt x="1927" y="817"/>
                  </a:lnTo>
                  <a:lnTo>
                    <a:pt x="1929" y="815"/>
                  </a:lnTo>
                  <a:lnTo>
                    <a:pt x="1932" y="824"/>
                  </a:lnTo>
                  <a:lnTo>
                    <a:pt x="1932" y="824"/>
                  </a:lnTo>
                  <a:lnTo>
                    <a:pt x="1937" y="859"/>
                  </a:lnTo>
                  <a:lnTo>
                    <a:pt x="1937" y="859"/>
                  </a:lnTo>
                  <a:lnTo>
                    <a:pt x="1942" y="875"/>
                  </a:lnTo>
                  <a:lnTo>
                    <a:pt x="1942" y="875"/>
                  </a:lnTo>
                  <a:lnTo>
                    <a:pt x="1942" y="875"/>
                  </a:lnTo>
                  <a:lnTo>
                    <a:pt x="1947" y="862"/>
                  </a:lnTo>
                  <a:lnTo>
                    <a:pt x="1947" y="862"/>
                  </a:lnTo>
                  <a:lnTo>
                    <a:pt x="1952" y="832"/>
                  </a:lnTo>
                  <a:lnTo>
                    <a:pt x="1952" y="832"/>
                  </a:lnTo>
                  <a:lnTo>
                    <a:pt x="1957" y="789"/>
                  </a:lnTo>
                  <a:lnTo>
                    <a:pt x="1957" y="789"/>
                  </a:lnTo>
                  <a:lnTo>
                    <a:pt x="1962" y="744"/>
                  </a:lnTo>
                  <a:lnTo>
                    <a:pt x="1962" y="743"/>
                  </a:lnTo>
                  <a:lnTo>
                    <a:pt x="1967" y="695"/>
                  </a:lnTo>
                  <a:lnTo>
                    <a:pt x="1967" y="694"/>
                  </a:lnTo>
                  <a:lnTo>
                    <a:pt x="1972" y="625"/>
                  </a:lnTo>
                  <a:lnTo>
                    <a:pt x="1972" y="625"/>
                  </a:lnTo>
                  <a:lnTo>
                    <a:pt x="1977" y="577"/>
                  </a:lnTo>
                  <a:lnTo>
                    <a:pt x="1977" y="577"/>
                  </a:lnTo>
                  <a:lnTo>
                    <a:pt x="1979" y="576"/>
                  </a:lnTo>
                  <a:lnTo>
                    <a:pt x="1982" y="603"/>
                  </a:lnTo>
                  <a:lnTo>
                    <a:pt x="1982" y="604"/>
                  </a:lnTo>
                  <a:lnTo>
                    <a:pt x="1987" y="681"/>
                  </a:lnTo>
                  <a:lnTo>
                    <a:pt x="1987" y="681"/>
                  </a:lnTo>
                  <a:lnTo>
                    <a:pt x="1992" y="766"/>
                  </a:lnTo>
                  <a:lnTo>
                    <a:pt x="1992" y="766"/>
                  </a:lnTo>
                  <a:lnTo>
                    <a:pt x="1998" y="824"/>
                  </a:lnTo>
                  <a:lnTo>
                    <a:pt x="1998" y="824"/>
                  </a:lnTo>
                  <a:lnTo>
                    <a:pt x="2003" y="843"/>
                  </a:lnTo>
                  <a:lnTo>
                    <a:pt x="2003" y="843"/>
                  </a:lnTo>
                  <a:lnTo>
                    <a:pt x="2008" y="850"/>
                  </a:lnTo>
                  <a:lnTo>
                    <a:pt x="2008" y="850"/>
                  </a:lnTo>
                  <a:lnTo>
                    <a:pt x="2013" y="865"/>
                  </a:lnTo>
                  <a:lnTo>
                    <a:pt x="2013" y="865"/>
                  </a:lnTo>
                  <a:lnTo>
                    <a:pt x="2016" y="871"/>
                  </a:lnTo>
                  <a:lnTo>
                    <a:pt x="2018" y="870"/>
                  </a:lnTo>
                  <a:lnTo>
                    <a:pt x="2018" y="870"/>
                  </a:lnTo>
                  <a:lnTo>
                    <a:pt x="2023" y="851"/>
                  </a:lnTo>
                  <a:lnTo>
                    <a:pt x="2023" y="851"/>
                  </a:lnTo>
                  <a:lnTo>
                    <a:pt x="2028" y="829"/>
                  </a:lnTo>
                  <a:lnTo>
                    <a:pt x="2028" y="829"/>
                  </a:lnTo>
                  <a:lnTo>
                    <a:pt x="2033" y="821"/>
                  </a:lnTo>
                  <a:lnTo>
                    <a:pt x="2033" y="821"/>
                  </a:lnTo>
                  <a:lnTo>
                    <a:pt x="2033" y="821"/>
                  </a:lnTo>
                  <a:lnTo>
                    <a:pt x="2038" y="830"/>
                  </a:lnTo>
                  <a:lnTo>
                    <a:pt x="2038" y="830"/>
                  </a:lnTo>
                  <a:lnTo>
                    <a:pt x="2043" y="849"/>
                  </a:lnTo>
                  <a:lnTo>
                    <a:pt x="2043" y="849"/>
                  </a:lnTo>
                  <a:lnTo>
                    <a:pt x="2048" y="861"/>
                  </a:lnTo>
                  <a:lnTo>
                    <a:pt x="2048" y="862"/>
                  </a:lnTo>
                  <a:lnTo>
                    <a:pt x="2053" y="864"/>
                  </a:lnTo>
                  <a:lnTo>
                    <a:pt x="2053" y="864"/>
                  </a:lnTo>
                  <a:lnTo>
                    <a:pt x="2058" y="880"/>
                  </a:lnTo>
                  <a:lnTo>
                    <a:pt x="2058" y="880"/>
                  </a:lnTo>
                  <a:lnTo>
                    <a:pt x="2063" y="920"/>
                  </a:lnTo>
                  <a:lnTo>
                    <a:pt x="2063" y="921"/>
                  </a:lnTo>
                  <a:lnTo>
                    <a:pt x="2066" y="925"/>
                  </a:lnTo>
                  <a:lnTo>
                    <a:pt x="2068" y="901"/>
                  </a:lnTo>
                  <a:lnTo>
                    <a:pt x="2068" y="900"/>
                  </a:lnTo>
                  <a:lnTo>
                    <a:pt x="2073" y="799"/>
                  </a:lnTo>
                  <a:lnTo>
                    <a:pt x="2073" y="798"/>
                  </a:lnTo>
                  <a:lnTo>
                    <a:pt x="2078" y="649"/>
                  </a:lnTo>
                  <a:lnTo>
                    <a:pt x="2078" y="648"/>
                  </a:lnTo>
                  <a:lnTo>
                    <a:pt x="2083" y="537"/>
                  </a:lnTo>
                  <a:lnTo>
                    <a:pt x="2083" y="536"/>
                  </a:lnTo>
                  <a:lnTo>
                    <a:pt x="2086" y="523"/>
                  </a:lnTo>
                  <a:lnTo>
                    <a:pt x="2088" y="541"/>
                  </a:lnTo>
                  <a:lnTo>
                    <a:pt x="2088" y="541"/>
                  </a:lnTo>
                  <a:lnTo>
                    <a:pt x="2094" y="629"/>
                  </a:lnTo>
                  <a:lnTo>
                    <a:pt x="2094" y="629"/>
                  </a:lnTo>
                  <a:lnTo>
                    <a:pt x="2099" y="714"/>
                  </a:lnTo>
                  <a:lnTo>
                    <a:pt x="2099" y="714"/>
                  </a:lnTo>
                  <a:lnTo>
                    <a:pt x="2104" y="769"/>
                  </a:lnTo>
                  <a:lnTo>
                    <a:pt x="2104" y="770"/>
                  </a:lnTo>
                  <a:lnTo>
                    <a:pt x="2109" y="840"/>
                  </a:lnTo>
                  <a:lnTo>
                    <a:pt x="2109" y="840"/>
                  </a:lnTo>
                  <a:lnTo>
                    <a:pt x="2114" y="901"/>
                  </a:lnTo>
                  <a:lnTo>
                    <a:pt x="2114" y="902"/>
                  </a:lnTo>
                  <a:lnTo>
                    <a:pt x="2119" y="938"/>
                  </a:lnTo>
                  <a:lnTo>
                    <a:pt x="2119" y="939"/>
                  </a:lnTo>
                  <a:lnTo>
                    <a:pt x="2123" y="947"/>
                  </a:lnTo>
                  <a:lnTo>
                    <a:pt x="2124" y="946"/>
                  </a:lnTo>
                  <a:lnTo>
                    <a:pt x="2124" y="946"/>
                  </a:lnTo>
                  <a:lnTo>
                    <a:pt x="2129" y="935"/>
                  </a:lnTo>
                  <a:lnTo>
                    <a:pt x="2129" y="935"/>
                  </a:lnTo>
                  <a:lnTo>
                    <a:pt x="2134" y="956"/>
                  </a:lnTo>
                  <a:lnTo>
                    <a:pt x="2134" y="956"/>
                  </a:lnTo>
                  <a:lnTo>
                    <a:pt x="2139" y="1003"/>
                  </a:lnTo>
                  <a:lnTo>
                    <a:pt x="2139" y="1003"/>
                  </a:lnTo>
                  <a:lnTo>
                    <a:pt x="2144" y="1035"/>
                  </a:lnTo>
                  <a:lnTo>
                    <a:pt x="2144" y="1035"/>
                  </a:lnTo>
                  <a:lnTo>
                    <a:pt x="2145" y="1036"/>
                  </a:lnTo>
                  <a:lnTo>
                    <a:pt x="2149" y="1028"/>
                  </a:lnTo>
                  <a:lnTo>
                    <a:pt x="2149" y="1028"/>
                  </a:lnTo>
                  <a:lnTo>
                    <a:pt x="2154" y="1013"/>
                  </a:lnTo>
                  <a:lnTo>
                    <a:pt x="2154" y="1013"/>
                  </a:lnTo>
                  <a:lnTo>
                    <a:pt x="2157" y="1013"/>
                  </a:lnTo>
                  <a:lnTo>
                    <a:pt x="2159" y="1015"/>
                  </a:lnTo>
                  <a:lnTo>
                    <a:pt x="2159" y="1015"/>
                  </a:lnTo>
                  <a:lnTo>
                    <a:pt x="2164" y="1023"/>
                  </a:lnTo>
                  <a:lnTo>
                    <a:pt x="2164" y="1023"/>
                  </a:lnTo>
                  <a:lnTo>
                    <a:pt x="2169" y="1029"/>
                  </a:lnTo>
                  <a:lnTo>
                    <a:pt x="2169" y="1029"/>
                  </a:lnTo>
                  <a:lnTo>
                    <a:pt x="2174" y="1039"/>
                  </a:lnTo>
                  <a:lnTo>
                    <a:pt x="2174" y="1039"/>
                  </a:lnTo>
                  <a:lnTo>
                    <a:pt x="2179" y="1056"/>
                  </a:lnTo>
                  <a:lnTo>
                    <a:pt x="2179" y="1056"/>
                  </a:lnTo>
                  <a:lnTo>
                    <a:pt x="2184" y="1086"/>
                  </a:lnTo>
                  <a:lnTo>
                    <a:pt x="2184" y="1086"/>
                  </a:lnTo>
                  <a:lnTo>
                    <a:pt x="2189" y="1120"/>
                  </a:lnTo>
                  <a:lnTo>
                    <a:pt x="2189" y="1120"/>
                  </a:lnTo>
                  <a:lnTo>
                    <a:pt x="2195" y="1143"/>
                  </a:lnTo>
                  <a:lnTo>
                    <a:pt x="2195" y="1143"/>
                  </a:lnTo>
                  <a:lnTo>
                    <a:pt x="2200" y="1160"/>
                  </a:lnTo>
                  <a:lnTo>
                    <a:pt x="2200" y="1161"/>
                  </a:lnTo>
                  <a:lnTo>
                    <a:pt x="2205" y="1173"/>
                  </a:lnTo>
                  <a:lnTo>
                    <a:pt x="2205" y="1173"/>
                  </a:lnTo>
                  <a:lnTo>
                    <a:pt x="2208" y="1176"/>
                  </a:lnTo>
                  <a:lnTo>
                    <a:pt x="2210" y="1176"/>
                  </a:lnTo>
                  <a:lnTo>
                    <a:pt x="2210" y="1176"/>
                  </a:lnTo>
                  <a:lnTo>
                    <a:pt x="2215" y="1167"/>
                  </a:lnTo>
                  <a:lnTo>
                    <a:pt x="2215" y="1167"/>
                  </a:lnTo>
                  <a:lnTo>
                    <a:pt x="2220" y="1159"/>
                  </a:lnTo>
                  <a:lnTo>
                    <a:pt x="2220" y="1159"/>
                  </a:lnTo>
                  <a:lnTo>
                    <a:pt x="2225" y="1150"/>
                  </a:lnTo>
                  <a:lnTo>
                    <a:pt x="2225" y="1150"/>
                  </a:lnTo>
                  <a:lnTo>
                    <a:pt x="2230" y="1135"/>
                  </a:lnTo>
                  <a:lnTo>
                    <a:pt x="2230" y="1135"/>
                  </a:lnTo>
                  <a:lnTo>
                    <a:pt x="2235" y="1113"/>
                  </a:lnTo>
                  <a:lnTo>
                    <a:pt x="2235" y="1113"/>
                  </a:lnTo>
                  <a:lnTo>
                    <a:pt x="2240" y="1091"/>
                  </a:lnTo>
                  <a:lnTo>
                    <a:pt x="2240" y="1091"/>
                  </a:lnTo>
                  <a:lnTo>
                    <a:pt x="2245" y="1083"/>
                  </a:lnTo>
                  <a:lnTo>
                    <a:pt x="2245" y="1083"/>
                  </a:lnTo>
                  <a:lnTo>
                    <a:pt x="2245" y="1083"/>
                  </a:lnTo>
                  <a:lnTo>
                    <a:pt x="2250" y="1092"/>
                  </a:lnTo>
                  <a:lnTo>
                    <a:pt x="2250" y="1092"/>
                  </a:lnTo>
                  <a:lnTo>
                    <a:pt x="2255" y="1109"/>
                  </a:lnTo>
                  <a:lnTo>
                    <a:pt x="2255" y="1109"/>
                  </a:lnTo>
                  <a:lnTo>
                    <a:pt x="2260" y="1124"/>
                  </a:lnTo>
                  <a:lnTo>
                    <a:pt x="2260" y="1124"/>
                  </a:lnTo>
                  <a:lnTo>
                    <a:pt x="2265" y="1137"/>
                  </a:lnTo>
                  <a:lnTo>
                    <a:pt x="2265" y="1137"/>
                  </a:lnTo>
                  <a:lnTo>
                    <a:pt x="2270" y="1146"/>
                  </a:lnTo>
                  <a:lnTo>
                    <a:pt x="2270" y="1146"/>
                  </a:lnTo>
                  <a:lnTo>
                    <a:pt x="2275" y="1153"/>
                  </a:lnTo>
                  <a:lnTo>
                    <a:pt x="2275" y="1153"/>
                  </a:lnTo>
                  <a:lnTo>
                    <a:pt x="2279" y="1154"/>
                  </a:lnTo>
                  <a:lnTo>
                    <a:pt x="2280" y="1154"/>
                  </a:lnTo>
                  <a:lnTo>
                    <a:pt x="2280" y="1154"/>
                  </a:lnTo>
                  <a:lnTo>
                    <a:pt x="2285" y="1151"/>
                  </a:lnTo>
                  <a:lnTo>
                    <a:pt x="2285" y="1151"/>
                  </a:lnTo>
                  <a:lnTo>
                    <a:pt x="2291" y="1149"/>
                  </a:lnTo>
                  <a:lnTo>
                    <a:pt x="2291" y="1149"/>
                  </a:lnTo>
                  <a:lnTo>
                    <a:pt x="2291" y="1149"/>
                  </a:lnTo>
                  <a:lnTo>
                    <a:pt x="2296" y="1153"/>
                  </a:lnTo>
                  <a:lnTo>
                    <a:pt x="2296" y="1153"/>
                  </a:lnTo>
                  <a:lnTo>
                    <a:pt x="2301" y="1161"/>
                  </a:lnTo>
                  <a:lnTo>
                    <a:pt x="2301" y="1161"/>
                  </a:lnTo>
                  <a:lnTo>
                    <a:pt x="2306" y="1173"/>
                  </a:lnTo>
                  <a:lnTo>
                    <a:pt x="2306" y="1173"/>
                  </a:lnTo>
                  <a:lnTo>
                    <a:pt x="2311" y="1180"/>
                  </a:lnTo>
                  <a:lnTo>
                    <a:pt x="2311" y="1181"/>
                  </a:lnTo>
                  <a:lnTo>
                    <a:pt x="2312" y="1181"/>
                  </a:lnTo>
                  <a:lnTo>
                    <a:pt x="2316" y="1176"/>
                  </a:lnTo>
                  <a:lnTo>
                    <a:pt x="2316" y="1176"/>
                  </a:lnTo>
                  <a:lnTo>
                    <a:pt x="2321" y="1158"/>
                  </a:lnTo>
                  <a:lnTo>
                    <a:pt x="2321" y="1158"/>
                  </a:lnTo>
                  <a:lnTo>
                    <a:pt x="2326" y="1132"/>
                  </a:lnTo>
                  <a:lnTo>
                    <a:pt x="2326" y="1132"/>
                  </a:lnTo>
                  <a:lnTo>
                    <a:pt x="2331" y="1114"/>
                  </a:lnTo>
                  <a:lnTo>
                    <a:pt x="2331" y="1114"/>
                  </a:lnTo>
                  <a:lnTo>
                    <a:pt x="2333" y="1112"/>
                  </a:lnTo>
                  <a:lnTo>
                    <a:pt x="2336" y="1117"/>
                  </a:lnTo>
                  <a:lnTo>
                    <a:pt x="2336" y="1117"/>
                  </a:lnTo>
                  <a:lnTo>
                    <a:pt x="2341" y="1137"/>
                  </a:lnTo>
                  <a:lnTo>
                    <a:pt x="2341" y="1137"/>
                  </a:lnTo>
                  <a:lnTo>
                    <a:pt x="2346" y="1156"/>
                  </a:lnTo>
                  <a:lnTo>
                    <a:pt x="2346" y="1156"/>
                  </a:lnTo>
                  <a:lnTo>
                    <a:pt x="2351" y="1161"/>
                  </a:lnTo>
                  <a:lnTo>
                    <a:pt x="2351" y="1161"/>
                  </a:lnTo>
                  <a:lnTo>
                    <a:pt x="2351" y="1161"/>
                  </a:lnTo>
                  <a:lnTo>
                    <a:pt x="2356" y="1155"/>
                  </a:lnTo>
                  <a:lnTo>
                    <a:pt x="2356" y="1155"/>
                  </a:lnTo>
                  <a:lnTo>
                    <a:pt x="2360" y="1153"/>
                  </a:lnTo>
                  <a:lnTo>
                    <a:pt x="2361" y="1154"/>
                  </a:lnTo>
                  <a:lnTo>
                    <a:pt x="2361" y="1154"/>
                  </a:lnTo>
                  <a:lnTo>
                    <a:pt x="2366" y="1168"/>
                  </a:lnTo>
                  <a:lnTo>
                    <a:pt x="2366" y="1168"/>
                  </a:lnTo>
                  <a:lnTo>
                    <a:pt x="2371" y="1185"/>
                  </a:lnTo>
                  <a:lnTo>
                    <a:pt x="2371" y="1185"/>
                  </a:lnTo>
                  <a:lnTo>
                    <a:pt x="2376" y="1190"/>
                  </a:lnTo>
                  <a:lnTo>
                    <a:pt x="2376" y="1190"/>
                  </a:lnTo>
                  <a:lnTo>
                    <a:pt x="2376" y="1190"/>
                  </a:lnTo>
                  <a:lnTo>
                    <a:pt x="2381" y="1180"/>
                  </a:lnTo>
                  <a:lnTo>
                    <a:pt x="2381" y="1180"/>
                  </a:lnTo>
                  <a:lnTo>
                    <a:pt x="2386" y="1169"/>
                  </a:lnTo>
                  <a:lnTo>
                    <a:pt x="2386" y="1169"/>
                  </a:lnTo>
                  <a:lnTo>
                    <a:pt x="2390" y="1166"/>
                  </a:lnTo>
                  <a:lnTo>
                    <a:pt x="2392" y="1166"/>
                  </a:lnTo>
                  <a:lnTo>
                    <a:pt x="2392" y="1166"/>
                  </a:lnTo>
                  <a:lnTo>
                    <a:pt x="2397" y="1174"/>
                  </a:lnTo>
                  <a:lnTo>
                    <a:pt x="2397" y="1174"/>
                  </a:lnTo>
                  <a:lnTo>
                    <a:pt x="2402" y="1182"/>
                  </a:lnTo>
                  <a:lnTo>
                    <a:pt x="2402" y="1182"/>
                  </a:lnTo>
                  <a:lnTo>
                    <a:pt x="2404" y="1183"/>
                  </a:lnTo>
                  <a:lnTo>
                    <a:pt x="2407" y="1181"/>
                  </a:lnTo>
                  <a:lnTo>
                    <a:pt x="2407" y="1181"/>
                  </a:lnTo>
                  <a:lnTo>
                    <a:pt x="2412" y="1175"/>
                  </a:lnTo>
                  <a:lnTo>
                    <a:pt x="2412" y="1175"/>
                  </a:lnTo>
                  <a:lnTo>
                    <a:pt x="2414" y="1175"/>
                  </a:lnTo>
                  <a:lnTo>
                    <a:pt x="2417" y="1176"/>
                  </a:lnTo>
                  <a:lnTo>
                    <a:pt x="2417" y="1176"/>
                  </a:lnTo>
                  <a:lnTo>
                    <a:pt x="2422" y="1182"/>
                  </a:lnTo>
                  <a:lnTo>
                    <a:pt x="2422" y="1182"/>
                  </a:lnTo>
                  <a:lnTo>
                    <a:pt x="2427" y="1189"/>
                  </a:lnTo>
                  <a:lnTo>
                    <a:pt x="2427" y="1189"/>
                  </a:lnTo>
                  <a:lnTo>
                    <a:pt x="2432" y="1195"/>
                  </a:lnTo>
                  <a:lnTo>
                    <a:pt x="2432" y="1196"/>
                  </a:lnTo>
                  <a:lnTo>
                    <a:pt x="2436" y="1197"/>
                  </a:lnTo>
                  <a:lnTo>
                    <a:pt x="2437" y="1196"/>
                  </a:lnTo>
                  <a:lnTo>
                    <a:pt x="2437" y="1196"/>
                  </a:lnTo>
                  <a:lnTo>
                    <a:pt x="2442" y="1185"/>
                  </a:lnTo>
                  <a:lnTo>
                    <a:pt x="2442" y="1185"/>
                  </a:lnTo>
                  <a:lnTo>
                    <a:pt x="2447" y="1165"/>
                  </a:lnTo>
                  <a:lnTo>
                    <a:pt x="2447" y="1165"/>
                  </a:lnTo>
                  <a:lnTo>
                    <a:pt x="2452" y="1144"/>
                  </a:lnTo>
                  <a:lnTo>
                    <a:pt x="2452" y="1144"/>
                  </a:lnTo>
                  <a:lnTo>
                    <a:pt x="2457" y="1134"/>
                  </a:lnTo>
                  <a:lnTo>
                    <a:pt x="2457" y="1134"/>
                  </a:lnTo>
                  <a:lnTo>
                    <a:pt x="2460" y="1134"/>
                  </a:lnTo>
                  <a:lnTo>
                    <a:pt x="2462" y="1136"/>
                  </a:lnTo>
                  <a:lnTo>
                    <a:pt x="2462" y="1136"/>
                  </a:lnTo>
                  <a:lnTo>
                    <a:pt x="2467" y="1142"/>
                  </a:lnTo>
                  <a:lnTo>
                    <a:pt x="2467" y="1142"/>
                  </a:lnTo>
                  <a:lnTo>
                    <a:pt x="2472" y="1147"/>
                  </a:lnTo>
                  <a:lnTo>
                    <a:pt x="2472" y="1147"/>
                  </a:lnTo>
                  <a:lnTo>
                    <a:pt x="2477" y="1152"/>
                  </a:lnTo>
                  <a:lnTo>
                    <a:pt x="2477" y="1152"/>
                  </a:lnTo>
                  <a:lnTo>
                    <a:pt x="2482" y="1165"/>
                  </a:lnTo>
                  <a:lnTo>
                    <a:pt x="2482" y="1165"/>
                  </a:lnTo>
                  <a:lnTo>
                    <a:pt x="2487" y="1185"/>
                  </a:lnTo>
                  <a:lnTo>
                    <a:pt x="2487" y="1185"/>
                  </a:lnTo>
                  <a:lnTo>
                    <a:pt x="2493" y="1201"/>
                  </a:lnTo>
                  <a:lnTo>
                    <a:pt x="2493" y="1201"/>
                  </a:lnTo>
                  <a:lnTo>
                    <a:pt x="2495" y="1203"/>
                  </a:lnTo>
                  <a:lnTo>
                    <a:pt x="2498" y="1200"/>
                  </a:lnTo>
                  <a:lnTo>
                    <a:pt x="2498" y="1200"/>
                  </a:lnTo>
                  <a:lnTo>
                    <a:pt x="2503" y="1185"/>
                  </a:lnTo>
                  <a:lnTo>
                    <a:pt x="2503" y="1184"/>
                  </a:lnTo>
                  <a:lnTo>
                    <a:pt x="2508" y="1170"/>
                  </a:lnTo>
                  <a:lnTo>
                    <a:pt x="2508" y="1170"/>
                  </a:lnTo>
                  <a:lnTo>
                    <a:pt x="2511" y="1167"/>
                  </a:lnTo>
                  <a:lnTo>
                    <a:pt x="2513" y="1168"/>
                  </a:lnTo>
                  <a:lnTo>
                    <a:pt x="2513" y="1168"/>
                  </a:lnTo>
                  <a:lnTo>
                    <a:pt x="2518" y="1181"/>
                  </a:lnTo>
                  <a:lnTo>
                    <a:pt x="2518" y="1181"/>
                  </a:lnTo>
                  <a:lnTo>
                    <a:pt x="2523" y="1202"/>
                  </a:lnTo>
                  <a:lnTo>
                    <a:pt x="2523" y="1202"/>
                  </a:lnTo>
                  <a:lnTo>
                    <a:pt x="2528" y="1217"/>
                  </a:lnTo>
                  <a:lnTo>
                    <a:pt x="2528" y="1217"/>
                  </a:lnTo>
                  <a:lnTo>
                    <a:pt x="2533" y="1220"/>
                  </a:lnTo>
                  <a:lnTo>
                    <a:pt x="2533" y="1220"/>
                  </a:lnTo>
                  <a:lnTo>
                    <a:pt x="2538" y="1222"/>
                  </a:lnTo>
                  <a:lnTo>
                    <a:pt x="2538" y="1222"/>
                  </a:lnTo>
                  <a:lnTo>
                    <a:pt x="2543" y="1226"/>
                  </a:lnTo>
                  <a:lnTo>
                    <a:pt x="2543" y="1226"/>
                  </a:lnTo>
                  <a:lnTo>
                    <a:pt x="2548" y="1229"/>
                  </a:lnTo>
                  <a:lnTo>
                    <a:pt x="2548" y="1229"/>
                  </a:lnTo>
                  <a:lnTo>
                    <a:pt x="2551" y="1230"/>
                  </a:lnTo>
                  <a:lnTo>
                    <a:pt x="2553" y="1228"/>
                  </a:lnTo>
                  <a:lnTo>
                    <a:pt x="2553" y="1228"/>
                  </a:lnTo>
                  <a:lnTo>
                    <a:pt x="2558" y="1214"/>
                  </a:lnTo>
                  <a:lnTo>
                    <a:pt x="2558" y="1214"/>
                  </a:lnTo>
                  <a:lnTo>
                    <a:pt x="2563" y="1188"/>
                  </a:lnTo>
                  <a:lnTo>
                    <a:pt x="2563" y="1187"/>
                  </a:lnTo>
                  <a:lnTo>
                    <a:pt x="2568" y="1160"/>
                  </a:lnTo>
                  <a:lnTo>
                    <a:pt x="2568" y="1160"/>
                  </a:lnTo>
                  <a:lnTo>
                    <a:pt x="2573" y="1146"/>
                  </a:lnTo>
                  <a:lnTo>
                    <a:pt x="2573" y="1146"/>
                  </a:lnTo>
                  <a:lnTo>
                    <a:pt x="2576" y="1146"/>
                  </a:lnTo>
                  <a:lnTo>
                    <a:pt x="2578" y="1148"/>
                  </a:lnTo>
                  <a:lnTo>
                    <a:pt x="2578" y="1148"/>
                  </a:lnTo>
                  <a:lnTo>
                    <a:pt x="2583" y="1152"/>
                  </a:lnTo>
                  <a:lnTo>
                    <a:pt x="2583" y="1152"/>
                  </a:lnTo>
                  <a:lnTo>
                    <a:pt x="2583" y="1152"/>
                  </a:lnTo>
                  <a:lnTo>
                    <a:pt x="2589" y="1141"/>
                  </a:lnTo>
                  <a:lnTo>
                    <a:pt x="2589" y="1141"/>
                  </a:lnTo>
                  <a:lnTo>
                    <a:pt x="2594" y="1115"/>
                  </a:lnTo>
                  <a:lnTo>
                    <a:pt x="2594" y="1114"/>
                  </a:lnTo>
                  <a:lnTo>
                    <a:pt x="2599" y="1086"/>
                  </a:lnTo>
                  <a:lnTo>
                    <a:pt x="2599" y="1086"/>
                  </a:lnTo>
                  <a:lnTo>
                    <a:pt x="2604" y="1068"/>
                  </a:lnTo>
                  <a:lnTo>
                    <a:pt x="2604" y="1067"/>
                  </a:lnTo>
                  <a:lnTo>
                    <a:pt x="2609" y="1054"/>
                  </a:lnTo>
                  <a:lnTo>
                    <a:pt x="2609" y="1053"/>
                  </a:lnTo>
                  <a:lnTo>
                    <a:pt x="2614" y="1036"/>
                  </a:lnTo>
                  <a:lnTo>
                    <a:pt x="2614" y="1036"/>
                  </a:lnTo>
                  <a:lnTo>
                    <a:pt x="2619" y="1015"/>
                  </a:lnTo>
                  <a:lnTo>
                    <a:pt x="2619" y="1015"/>
                  </a:lnTo>
                  <a:lnTo>
                    <a:pt x="2624" y="998"/>
                  </a:lnTo>
                  <a:lnTo>
                    <a:pt x="2624" y="998"/>
                  </a:lnTo>
                  <a:lnTo>
                    <a:pt x="2629" y="993"/>
                  </a:lnTo>
                  <a:lnTo>
                    <a:pt x="2629" y="994"/>
                  </a:lnTo>
                  <a:lnTo>
                    <a:pt x="2629" y="994"/>
                  </a:lnTo>
                  <a:lnTo>
                    <a:pt x="2634" y="1000"/>
                  </a:lnTo>
                  <a:lnTo>
                    <a:pt x="2634" y="1000"/>
                  </a:lnTo>
                  <a:lnTo>
                    <a:pt x="2639" y="1008"/>
                  </a:lnTo>
                  <a:lnTo>
                    <a:pt x="2639" y="1008"/>
                  </a:lnTo>
                  <a:lnTo>
                    <a:pt x="2640" y="1008"/>
                  </a:lnTo>
                  <a:lnTo>
                    <a:pt x="2644" y="1005"/>
                  </a:lnTo>
                  <a:lnTo>
                    <a:pt x="2644" y="1005"/>
                  </a:lnTo>
                  <a:lnTo>
                    <a:pt x="2649" y="993"/>
                  </a:lnTo>
                  <a:lnTo>
                    <a:pt x="2649" y="993"/>
                  </a:lnTo>
                  <a:lnTo>
                    <a:pt x="2654" y="982"/>
                  </a:lnTo>
                  <a:lnTo>
                    <a:pt x="2654" y="982"/>
                  </a:lnTo>
                  <a:lnTo>
                    <a:pt x="2658" y="979"/>
                  </a:lnTo>
                  <a:lnTo>
                    <a:pt x="2659" y="980"/>
                  </a:lnTo>
                  <a:lnTo>
                    <a:pt x="2659" y="980"/>
                  </a:lnTo>
                  <a:lnTo>
                    <a:pt x="2664" y="993"/>
                  </a:lnTo>
                  <a:lnTo>
                    <a:pt x="2664" y="993"/>
                  </a:lnTo>
                  <a:lnTo>
                    <a:pt x="2669" y="1006"/>
                  </a:lnTo>
                  <a:lnTo>
                    <a:pt x="2669" y="1006"/>
                  </a:lnTo>
                  <a:lnTo>
                    <a:pt x="2672" y="1008"/>
                  </a:lnTo>
                  <a:lnTo>
                    <a:pt x="2674" y="1003"/>
                  </a:lnTo>
                  <a:lnTo>
                    <a:pt x="2674" y="1003"/>
                  </a:lnTo>
                  <a:lnTo>
                    <a:pt x="2679" y="982"/>
                  </a:lnTo>
                  <a:lnTo>
                    <a:pt x="2679" y="982"/>
                  </a:lnTo>
                  <a:lnTo>
                    <a:pt x="2684" y="947"/>
                  </a:lnTo>
                  <a:lnTo>
                    <a:pt x="2684" y="947"/>
                  </a:lnTo>
                  <a:lnTo>
                    <a:pt x="2690" y="917"/>
                  </a:lnTo>
                  <a:lnTo>
                    <a:pt x="2690" y="917"/>
                  </a:lnTo>
                  <a:lnTo>
                    <a:pt x="2695" y="907"/>
                  </a:lnTo>
                  <a:lnTo>
                    <a:pt x="2695" y="907"/>
                  </a:lnTo>
                  <a:lnTo>
                    <a:pt x="2695" y="907"/>
                  </a:lnTo>
                  <a:lnTo>
                    <a:pt x="2700" y="914"/>
                  </a:lnTo>
                  <a:lnTo>
                    <a:pt x="2700" y="914"/>
                  </a:lnTo>
                  <a:lnTo>
                    <a:pt x="2705" y="933"/>
                  </a:lnTo>
                  <a:lnTo>
                    <a:pt x="2705" y="933"/>
                  </a:lnTo>
                  <a:lnTo>
                    <a:pt x="2710" y="956"/>
                  </a:lnTo>
                  <a:lnTo>
                    <a:pt x="2710" y="956"/>
                  </a:lnTo>
                  <a:lnTo>
                    <a:pt x="2715" y="985"/>
                  </a:lnTo>
                  <a:lnTo>
                    <a:pt x="2715" y="985"/>
                  </a:lnTo>
                  <a:lnTo>
                    <a:pt x="2720" y="1026"/>
                  </a:lnTo>
                  <a:lnTo>
                    <a:pt x="2720" y="1027"/>
                  </a:lnTo>
                  <a:lnTo>
                    <a:pt x="2725" y="1076"/>
                  </a:lnTo>
                  <a:lnTo>
                    <a:pt x="2725" y="1076"/>
                  </a:lnTo>
                  <a:lnTo>
                    <a:pt x="2730" y="1096"/>
                  </a:lnTo>
                  <a:lnTo>
                    <a:pt x="2730" y="1096"/>
                  </a:lnTo>
                  <a:lnTo>
                    <a:pt x="2730" y="1096"/>
                  </a:lnTo>
                  <a:lnTo>
                    <a:pt x="2735" y="1061"/>
                  </a:lnTo>
                  <a:lnTo>
                    <a:pt x="2735" y="1061"/>
                  </a:lnTo>
                  <a:lnTo>
                    <a:pt x="2740" y="978"/>
                  </a:lnTo>
                  <a:lnTo>
                    <a:pt x="2740" y="977"/>
                  </a:lnTo>
                  <a:lnTo>
                    <a:pt x="2745" y="870"/>
                  </a:lnTo>
                  <a:lnTo>
                    <a:pt x="2745" y="870"/>
                  </a:lnTo>
                  <a:lnTo>
                    <a:pt x="2750" y="797"/>
                  </a:lnTo>
                  <a:lnTo>
                    <a:pt x="2750" y="797"/>
                  </a:lnTo>
                  <a:lnTo>
                    <a:pt x="2753" y="787"/>
                  </a:lnTo>
                  <a:lnTo>
                    <a:pt x="2755" y="796"/>
                  </a:lnTo>
                  <a:lnTo>
                    <a:pt x="2755" y="796"/>
                  </a:lnTo>
                  <a:lnTo>
                    <a:pt x="2760" y="862"/>
                  </a:lnTo>
                  <a:lnTo>
                    <a:pt x="2760" y="862"/>
                  </a:lnTo>
                  <a:lnTo>
                    <a:pt x="2765" y="957"/>
                  </a:lnTo>
                  <a:lnTo>
                    <a:pt x="2765" y="958"/>
                  </a:lnTo>
                  <a:lnTo>
                    <a:pt x="2770" y="1043"/>
                  </a:lnTo>
                  <a:lnTo>
                    <a:pt x="2770" y="1043"/>
                  </a:lnTo>
                  <a:lnTo>
                    <a:pt x="2775" y="1082"/>
                  </a:lnTo>
                  <a:lnTo>
                    <a:pt x="2775" y="1082"/>
                  </a:lnTo>
                  <a:lnTo>
                    <a:pt x="2775" y="1082"/>
                  </a:lnTo>
                  <a:lnTo>
                    <a:pt x="2780" y="1043"/>
                  </a:lnTo>
                  <a:lnTo>
                    <a:pt x="2780" y="1043"/>
                  </a:lnTo>
                  <a:lnTo>
                    <a:pt x="2786" y="977"/>
                  </a:lnTo>
                  <a:lnTo>
                    <a:pt x="2786" y="977"/>
                  </a:lnTo>
                  <a:lnTo>
                    <a:pt x="2791" y="942"/>
                  </a:lnTo>
                  <a:lnTo>
                    <a:pt x="2791" y="942"/>
                  </a:lnTo>
                  <a:lnTo>
                    <a:pt x="2792" y="942"/>
                  </a:lnTo>
                  <a:lnTo>
                    <a:pt x="2796" y="971"/>
                  </a:lnTo>
                  <a:lnTo>
                    <a:pt x="2796" y="971"/>
                  </a:lnTo>
                  <a:lnTo>
                    <a:pt x="2801" y="1056"/>
                  </a:lnTo>
                  <a:lnTo>
                    <a:pt x="2801" y="1057"/>
                  </a:lnTo>
                  <a:lnTo>
                    <a:pt x="2806" y="1152"/>
                  </a:lnTo>
                  <a:lnTo>
                    <a:pt x="2806" y="1153"/>
                  </a:lnTo>
                  <a:lnTo>
                    <a:pt x="2811" y="1207"/>
                  </a:lnTo>
                  <a:lnTo>
                    <a:pt x="2811" y="1207"/>
                  </a:lnTo>
                  <a:lnTo>
                    <a:pt x="2813" y="1211"/>
                  </a:lnTo>
                  <a:lnTo>
                    <a:pt x="2816" y="1209"/>
                  </a:lnTo>
                  <a:lnTo>
                    <a:pt x="2816" y="1209"/>
                  </a:lnTo>
                  <a:lnTo>
                    <a:pt x="2821" y="1203"/>
                  </a:lnTo>
                  <a:lnTo>
                    <a:pt x="2821" y="1203"/>
                  </a:lnTo>
                  <a:lnTo>
                    <a:pt x="2826" y="1201"/>
                  </a:lnTo>
                  <a:lnTo>
                    <a:pt x="2826" y="1201"/>
                  </a:lnTo>
                  <a:lnTo>
                    <a:pt x="2826" y="1201"/>
                  </a:lnTo>
                  <a:lnTo>
                    <a:pt x="2831" y="1208"/>
                  </a:lnTo>
                  <a:lnTo>
                    <a:pt x="2831" y="1208"/>
                  </a:lnTo>
                  <a:lnTo>
                    <a:pt x="2836" y="1212"/>
                  </a:lnTo>
                  <a:lnTo>
                    <a:pt x="2836" y="1212"/>
                  </a:lnTo>
                  <a:lnTo>
                    <a:pt x="2836" y="1212"/>
                  </a:lnTo>
                  <a:lnTo>
                    <a:pt x="2841" y="1197"/>
                  </a:lnTo>
                  <a:lnTo>
                    <a:pt x="2841" y="1197"/>
                  </a:lnTo>
                  <a:lnTo>
                    <a:pt x="2846" y="1159"/>
                  </a:lnTo>
                  <a:lnTo>
                    <a:pt x="2846" y="1159"/>
                  </a:lnTo>
                  <a:lnTo>
                    <a:pt x="2851" y="1110"/>
                  </a:lnTo>
                  <a:lnTo>
                    <a:pt x="2851" y="1109"/>
                  </a:lnTo>
                  <a:lnTo>
                    <a:pt x="2856" y="1074"/>
                  </a:lnTo>
                  <a:lnTo>
                    <a:pt x="2856" y="1074"/>
                  </a:lnTo>
                  <a:lnTo>
                    <a:pt x="2860" y="1067"/>
                  </a:lnTo>
                  <a:lnTo>
                    <a:pt x="2861" y="1069"/>
                  </a:lnTo>
                  <a:lnTo>
                    <a:pt x="2861" y="1069"/>
                  </a:lnTo>
                  <a:lnTo>
                    <a:pt x="2866" y="1095"/>
                  </a:lnTo>
                  <a:lnTo>
                    <a:pt x="2866" y="1095"/>
                  </a:lnTo>
                  <a:lnTo>
                    <a:pt x="2871" y="1138"/>
                  </a:lnTo>
                  <a:lnTo>
                    <a:pt x="2871" y="1139"/>
                  </a:lnTo>
                  <a:lnTo>
                    <a:pt x="2876" y="1184"/>
                  </a:lnTo>
                  <a:lnTo>
                    <a:pt x="2876" y="1184"/>
                  </a:lnTo>
                  <a:lnTo>
                    <a:pt x="2881" y="1217"/>
                  </a:lnTo>
                  <a:lnTo>
                    <a:pt x="2881" y="1217"/>
                  </a:lnTo>
                  <a:lnTo>
                    <a:pt x="2887" y="1236"/>
                  </a:lnTo>
                  <a:lnTo>
                    <a:pt x="2887" y="1236"/>
                  </a:lnTo>
                  <a:lnTo>
                    <a:pt x="2892" y="1246"/>
                  </a:lnTo>
                  <a:lnTo>
                    <a:pt x="2892" y="1246"/>
                  </a:lnTo>
                  <a:lnTo>
                    <a:pt x="2897" y="1249"/>
                  </a:lnTo>
                  <a:lnTo>
                    <a:pt x="2897" y="1248"/>
                  </a:lnTo>
                  <a:lnTo>
                    <a:pt x="2897" y="1248"/>
                  </a:lnTo>
                  <a:lnTo>
                    <a:pt x="2902" y="1239"/>
                  </a:lnTo>
                  <a:lnTo>
                    <a:pt x="2902" y="1239"/>
                  </a:lnTo>
                  <a:lnTo>
                    <a:pt x="2907" y="1202"/>
                  </a:lnTo>
                  <a:lnTo>
                    <a:pt x="2907" y="1202"/>
                  </a:lnTo>
                  <a:lnTo>
                    <a:pt x="2912" y="1141"/>
                  </a:lnTo>
                  <a:lnTo>
                    <a:pt x="2912" y="1141"/>
                  </a:lnTo>
                  <a:lnTo>
                    <a:pt x="2917" y="1089"/>
                  </a:lnTo>
                  <a:lnTo>
                    <a:pt x="2917" y="1089"/>
                  </a:lnTo>
                  <a:lnTo>
                    <a:pt x="2922" y="1072"/>
                  </a:lnTo>
                  <a:lnTo>
                    <a:pt x="2922" y="1072"/>
                  </a:lnTo>
                  <a:lnTo>
                    <a:pt x="2922" y="1072"/>
                  </a:lnTo>
                  <a:lnTo>
                    <a:pt x="2927" y="1101"/>
                  </a:lnTo>
                  <a:lnTo>
                    <a:pt x="2927" y="1101"/>
                  </a:lnTo>
                  <a:lnTo>
                    <a:pt x="2932" y="1159"/>
                  </a:lnTo>
                  <a:lnTo>
                    <a:pt x="2932" y="1159"/>
                  </a:lnTo>
                  <a:lnTo>
                    <a:pt x="2937" y="1211"/>
                  </a:lnTo>
                  <a:lnTo>
                    <a:pt x="2937" y="1211"/>
                  </a:lnTo>
                  <a:lnTo>
                    <a:pt x="2942" y="1239"/>
                  </a:lnTo>
                  <a:lnTo>
                    <a:pt x="2942" y="1239"/>
                  </a:lnTo>
                  <a:lnTo>
                    <a:pt x="2947" y="1253"/>
                  </a:lnTo>
                  <a:lnTo>
                    <a:pt x="2947" y="1253"/>
                  </a:lnTo>
                  <a:lnTo>
                    <a:pt x="2952" y="1257"/>
                  </a:lnTo>
                  <a:lnTo>
                    <a:pt x="2952" y="1257"/>
                  </a:lnTo>
                  <a:lnTo>
                    <a:pt x="2955" y="1257"/>
                  </a:lnTo>
                  <a:lnTo>
                    <a:pt x="2957" y="1257"/>
                  </a:lnTo>
                  <a:lnTo>
                    <a:pt x="2957" y="1257"/>
                  </a:lnTo>
                  <a:lnTo>
                    <a:pt x="2962" y="1256"/>
                  </a:lnTo>
                  <a:lnTo>
                    <a:pt x="2962" y="1256"/>
                  </a:lnTo>
                  <a:lnTo>
                    <a:pt x="2964" y="1256"/>
                  </a:lnTo>
                  <a:lnTo>
                    <a:pt x="2967" y="1256"/>
                  </a:lnTo>
                  <a:lnTo>
                    <a:pt x="2967" y="1256"/>
                  </a:lnTo>
                  <a:lnTo>
                    <a:pt x="2972" y="1258"/>
                  </a:lnTo>
                  <a:lnTo>
                    <a:pt x="2972" y="1258"/>
                  </a:lnTo>
                  <a:lnTo>
                    <a:pt x="2977" y="1260"/>
                  </a:lnTo>
                  <a:lnTo>
                    <a:pt x="2977" y="1260"/>
                  </a:lnTo>
                  <a:lnTo>
                    <a:pt x="2982" y="1262"/>
                  </a:lnTo>
                  <a:lnTo>
                    <a:pt x="2982" y="1262"/>
                  </a:lnTo>
                  <a:lnTo>
                    <a:pt x="2988" y="1264"/>
                  </a:lnTo>
                  <a:lnTo>
                    <a:pt x="2988" y="1264"/>
                  </a:lnTo>
                  <a:lnTo>
                    <a:pt x="2991" y="1264"/>
                  </a:lnTo>
                  <a:lnTo>
                    <a:pt x="2993" y="1264"/>
                  </a:lnTo>
                  <a:lnTo>
                    <a:pt x="2993" y="1264"/>
                  </a:lnTo>
                  <a:lnTo>
                    <a:pt x="2998" y="1264"/>
                  </a:lnTo>
                  <a:lnTo>
                    <a:pt x="2998" y="1264"/>
                  </a:lnTo>
                  <a:lnTo>
                    <a:pt x="3003" y="1263"/>
                  </a:lnTo>
                  <a:lnTo>
                    <a:pt x="3003" y="1263"/>
                  </a:lnTo>
                  <a:lnTo>
                    <a:pt x="3008" y="1262"/>
                  </a:lnTo>
                  <a:lnTo>
                    <a:pt x="3008" y="1262"/>
                  </a:lnTo>
                  <a:lnTo>
                    <a:pt x="3013" y="1259"/>
                  </a:lnTo>
                  <a:lnTo>
                    <a:pt x="3013" y="1259"/>
                  </a:lnTo>
                  <a:lnTo>
                    <a:pt x="3018" y="1256"/>
                  </a:lnTo>
                  <a:lnTo>
                    <a:pt x="3018" y="1256"/>
                  </a:lnTo>
                  <a:lnTo>
                    <a:pt x="3023" y="1254"/>
                  </a:lnTo>
                  <a:lnTo>
                    <a:pt x="3023" y="1254"/>
                  </a:lnTo>
                  <a:lnTo>
                    <a:pt x="3028" y="1252"/>
                  </a:lnTo>
                  <a:lnTo>
                    <a:pt x="3028" y="1252"/>
                  </a:lnTo>
                  <a:lnTo>
                    <a:pt x="3030" y="1252"/>
                  </a:lnTo>
                  <a:lnTo>
                    <a:pt x="3033" y="1252"/>
                  </a:lnTo>
                  <a:lnTo>
                    <a:pt x="3033" y="1252"/>
                  </a:lnTo>
                  <a:lnTo>
                    <a:pt x="3038" y="1254"/>
                  </a:lnTo>
                  <a:lnTo>
                    <a:pt x="3038" y="1254"/>
                  </a:lnTo>
                  <a:lnTo>
                    <a:pt x="3043" y="1255"/>
                  </a:lnTo>
                  <a:lnTo>
                    <a:pt x="3043" y="1255"/>
                  </a:lnTo>
                  <a:lnTo>
                    <a:pt x="3046" y="1256"/>
                  </a:lnTo>
                  <a:lnTo>
                    <a:pt x="3048" y="1255"/>
                  </a:lnTo>
                  <a:lnTo>
                    <a:pt x="3048" y="1255"/>
                  </a:lnTo>
                  <a:lnTo>
                    <a:pt x="3053" y="1253"/>
                  </a:lnTo>
                  <a:lnTo>
                    <a:pt x="3053" y="1253"/>
                  </a:lnTo>
                  <a:lnTo>
                    <a:pt x="3058" y="1250"/>
                  </a:lnTo>
                  <a:lnTo>
                    <a:pt x="3058" y="1250"/>
                  </a:lnTo>
                  <a:lnTo>
                    <a:pt x="3063" y="1249"/>
                  </a:lnTo>
                  <a:lnTo>
                    <a:pt x="3063" y="1249"/>
                  </a:lnTo>
                  <a:lnTo>
                    <a:pt x="3068" y="1247"/>
                  </a:lnTo>
                  <a:lnTo>
                    <a:pt x="3068" y="1247"/>
                  </a:lnTo>
                  <a:lnTo>
                    <a:pt x="3073" y="1243"/>
                  </a:lnTo>
                  <a:lnTo>
                    <a:pt x="3073" y="1243"/>
                  </a:lnTo>
                  <a:lnTo>
                    <a:pt x="3078" y="1231"/>
                  </a:lnTo>
                  <a:lnTo>
                    <a:pt x="3078" y="1230"/>
                  </a:lnTo>
                  <a:lnTo>
                    <a:pt x="3084" y="1217"/>
                  </a:lnTo>
                  <a:lnTo>
                    <a:pt x="3084" y="1217"/>
                  </a:lnTo>
                  <a:lnTo>
                    <a:pt x="3089" y="1206"/>
                  </a:lnTo>
                  <a:lnTo>
                    <a:pt x="3089" y="1206"/>
                  </a:lnTo>
                  <a:lnTo>
                    <a:pt x="3094" y="1203"/>
                  </a:lnTo>
                  <a:lnTo>
                    <a:pt x="3094" y="1203"/>
                  </a:lnTo>
                  <a:lnTo>
                    <a:pt x="3094" y="1203"/>
                  </a:lnTo>
                  <a:lnTo>
                    <a:pt x="3099" y="1209"/>
                  </a:lnTo>
                  <a:lnTo>
                    <a:pt x="3099" y="1209"/>
                  </a:lnTo>
                  <a:lnTo>
                    <a:pt x="3104" y="1222"/>
                  </a:lnTo>
                  <a:lnTo>
                    <a:pt x="3104" y="1222"/>
                  </a:lnTo>
                  <a:lnTo>
                    <a:pt x="3109" y="1235"/>
                  </a:lnTo>
                  <a:lnTo>
                    <a:pt x="3109" y="1235"/>
                  </a:lnTo>
                  <a:lnTo>
                    <a:pt x="3114" y="1241"/>
                  </a:lnTo>
                  <a:lnTo>
                    <a:pt x="3114" y="1241"/>
                  </a:lnTo>
                  <a:lnTo>
                    <a:pt x="3114" y="1241"/>
                  </a:lnTo>
                  <a:lnTo>
                    <a:pt x="3119" y="1229"/>
                  </a:lnTo>
                  <a:lnTo>
                    <a:pt x="3119" y="1229"/>
                  </a:lnTo>
                  <a:lnTo>
                    <a:pt x="3124" y="1205"/>
                  </a:lnTo>
                  <a:lnTo>
                    <a:pt x="3124" y="1205"/>
                  </a:lnTo>
                  <a:lnTo>
                    <a:pt x="3129" y="1183"/>
                  </a:lnTo>
                  <a:lnTo>
                    <a:pt x="3129" y="1183"/>
                  </a:lnTo>
                  <a:lnTo>
                    <a:pt x="3134" y="1164"/>
                  </a:lnTo>
                  <a:lnTo>
                    <a:pt x="3134" y="1164"/>
                  </a:lnTo>
                  <a:lnTo>
                    <a:pt x="3139" y="1128"/>
                  </a:lnTo>
                  <a:lnTo>
                    <a:pt x="3139" y="1128"/>
                  </a:lnTo>
                  <a:lnTo>
                    <a:pt x="3144" y="1072"/>
                  </a:lnTo>
                  <a:lnTo>
                    <a:pt x="3144" y="1072"/>
                  </a:lnTo>
                  <a:lnTo>
                    <a:pt x="3149" y="1020"/>
                  </a:lnTo>
                  <a:lnTo>
                    <a:pt x="3149" y="1020"/>
                  </a:lnTo>
                  <a:lnTo>
                    <a:pt x="3153" y="1005"/>
                  </a:lnTo>
                  <a:lnTo>
                    <a:pt x="3154" y="1007"/>
                  </a:lnTo>
                  <a:lnTo>
                    <a:pt x="3154" y="1007"/>
                  </a:lnTo>
                  <a:lnTo>
                    <a:pt x="3159" y="1048"/>
                  </a:lnTo>
                  <a:lnTo>
                    <a:pt x="3159" y="1049"/>
                  </a:lnTo>
                  <a:lnTo>
                    <a:pt x="3164" y="1124"/>
                  </a:lnTo>
                  <a:lnTo>
                    <a:pt x="3164" y="1124"/>
                  </a:lnTo>
                  <a:lnTo>
                    <a:pt x="3169" y="1192"/>
                  </a:lnTo>
                  <a:lnTo>
                    <a:pt x="3169" y="1192"/>
                  </a:lnTo>
                  <a:lnTo>
                    <a:pt x="3174" y="1227"/>
                  </a:lnTo>
                  <a:lnTo>
                    <a:pt x="3174" y="1227"/>
                  </a:lnTo>
                  <a:lnTo>
                    <a:pt x="3178" y="1232"/>
                  </a:lnTo>
                  <a:lnTo>
                    <a:pt x="3179" y="1231"/>
                  </a:lnTo>
                  <a:lnTo>
                    <a:pt x="3179" y="1231"/>
                  </a:lnTo>
                  <a:lnTo>
                    <a:pt x="3185" y="1219"/>
                  </a:lnTo>
                  <a:lnTo>
                    <a:pt x="3185" y="1219"/>
                  </a:lnTo>
                  <a:lnTo>
                    <a:pt x="3190" y="1206"/>
                  </a:lnTo>
                  <a:lnTo>
                    <a:pt x="3190" y="1206"/>
                  </a:lnTo>
                  <a:lnTo>
                    <a:pt x="3195" y="1202"/>
                  </a:lnTo>
                  <a:lnTo>
                    <a:pt x="3195" y="1202"/>
                  </a:lnTo>
                  <a:lnTo>
                    <a:pt x="3195" y="1202"/>
                  </a:lnTo>
                  <a:lnTo>
                    <a:pt x="3200" y="1207"/>
                  </a:lnTo>
                  <a:lnTo>
                    <a:pt x="3200" y="1207"/>
                  </a:lnTo>
                  <a:lnTo>
                    <a:pt x="3205" y="1219"/>
                  </a:lnTo>
                  <a:lnTo>
                    <a:pt x="3205" y="1219"/>
                  </a:lnTo>
                  <a:lnTo>
                    <a:pt x="3210" y="1229"/>
                  </a:lnTo>
                  <a:lnTo>
                    <a:pt x="3210" y="1229"/>
                  </a:lnTo>
                  <a:lnTo>
                    <a:pt x="3215" y="1234"/>
                  </a:lnTo>
                  <a:lnTo>
                    <a:pt x="3215" y="1234"/>
                  </a:lnTo>
                  <a:lnTo>
                    <a:pt x="3220" y="1241"/>
                  </a:lnTo>
                  <a:lnTo>
                    <a:pt x="3220" y="1241"/>
                  </a:lnTo>
                  <a:lnTo>
                    <a:pt x="3225" y="1244"/>
                  </a:lnTo>
                  <a:lnTo>
                    <a:pt x="3225" y="1244"/>
                  </a:lnTo>
                  <a:lnTo>
                    <a:pt x="3230" y="1248"/>
                  </a:lnTo>
                  <a:lnTo>
                    <a:pt x="3230" y="1248"/>
                  </a:lnTo>
                  <a:lnTo>
                    <a:pt x="3235" y="1252"/>
                  </a:lnTo>
                  <a:lnTo>
                    <a:pt x="3235" y="1252"/>
                  </a:lnTo>
                  <a:lnTo>
                    <a:pt x="3240" y="1256"/>
                  </a:lnTo>
                  <a:lnTo>
                    <a:pt x="3240" y="1256"/>
                  </a:lnTo>
                  <a:lnTo>
                    <a:pt x="3243" y="1256"/>
                  </a:lnTo>
                  <a:lnTo>
                    <a:pt x="3245" y="1256"/>
                  </a:lnTo>
                  <a:lnTo>
                    <a:pt x="3245" y="1256"/>
                  </a:lnTo>
                  <a:lnTo>
                    <a:pt x="3250" y="1254"/>
                  </a:lnTo>
                  <a:lnTo>
                    <a:pt x="3250" y="1254"/>
                  </a:lnTo>
                  <a:lnTo>
                    <a:pt x="3255" y="1251"/>
                  </a:lnTo>
                  <a:lnTo>
                    <a:pt x="3255" y="1251"/>
                  </a:lnTo>
                  <a:lnTo>
                    <a:pt x="3260" y="1246"/>
                  </a:lnTo>
                  <a:lnTo>
                    <a:pt x="3260" y="1246"/>
                  </a:lnTo>
                  <a:lnTo>
                    <a:pt x="3265" y="1239"/>
                  </a:lnTo>
                  <a:lnTo>
                    <a:pt x="3265" y="1239"/>
                  </a:lnTo>
                  <a:lnTo>
                    <a:pt x="3270" y="1234"/>
                  </a:lnTo>
                  <a:lnTo>
                    <a:pt x="3270" y="1234"/>
                  </a:lnTo>
                  <a:lnTo>
                    <a:pt x="3274" y="1233"/>
                  </a:lnTo>
                  <a:lnTo>
                    <a:pt x="3275" y="1233"/>
                  </a:lnTo>
                  <a:lnTo>
                    <a:pt x="3275" y="1233"/>
                  </a:lnTo>
                  <a:lnTo>
                    <a:pt x="3281" y="1238"/>
                  </a:lnTo>
                  <a:lnTo>
                    <a:pt x="3281" y="1238"/>
                  </a:lnTo>
                  <a:lnTo>
                    <a:pt x="3286" y="1246"/>
                  </a:lnTo>
                  <a:lnTo>
                    <a:pt x="3286" y="1247"/>
                  </a:lnTo>
                  <a:lnTo>
                    <a:pt x="3291" y="1254"/>
                  </a:lnTo>
                  <a:lnTo>
                    <a:pt x="3291" y="1254"/>
                  </a:lnTo>
                  <a:lnTo>
                    <a:pt x="3296" y="1259"/>
                  </a:lnTo>
                  <a:lnTo>
                    <a:pt x="3296" y="1259"/>
                  </a:lnTo>
                  <a:lnTo>
                    <a:pt x="3301" y="1261"/>
                  </a:lnTo>
                  <a:lnTo>
                    <a:pt x="3301" y="1261"/>
                  </a:lnTo>
                  <a:lnTo>
                    <a:pt x="3303" y="1261"/>
                  </a:lnTo>
                  <a:lnTo>
                    <a:pt x="3306" y="1261"/>
                  </a:lnTo>
                  <a:lnTo>
                    <a:pt x="3306" y="1261"/>
                  </a:lnTo>
                  <a:lnTo>
                    <a:pt x="3311" y="1258"/>
                  </a:lnTo>
                  <a:lnTo>
                    <a:pt x="3311" y="1258"/>
                  </a:lnTo>
                  <a:lnTo>
                    <a:pt x="3316" y="1255"/>
                  </a:lnTo>
                  <a:lnTo>
                    <a:pt x="3316" y="1255"/>
                  </a:lnTo>
                  <a:lnTo>
                    <a:pt x="3321" y="1253"/>
                  </a:lnTo>
                  <a:lnTo>
                    <a:pt x="3321" y="1253"/>
                  </a:lnTo>
                  <a:lnTo>
                    <a:pt x="3322" y="1253"/>
                  </a:lnTo>
                  <a:lnTo>
                    <a:pt x="3326" y="1254"/>
                  </a:lnTo>
                  <a:lnTo>
                    <a:pt x="3326" y="1254"/>
                  </a:lnTo>
                  <a:lnTo>
                    <a:pt x="3331" y="1256"/>
                  </a:lnTo>
                  <a:lnTo>
                    <a:pt x="3331" y="1256"/>
                  </a:lnTo>
                  <a:lnTo>
                    <a:pt x="3336" y="1257"/>
                  </a:lnTo>
                  <a:lnTo>
                    <a:pt x="3336" y="1257"/>
                  </a:lnTo>
                  <a:lnTo>
                    <a:pt x="3336" y="1257"/>
                  </a:lnTo>
                  <a:lnTo>
                    <a:pt x="3341" y="1256"/>
                  </a:lnTo>
                  <a:lnTo>
                    <a:pt x="3341" y="1256"/>
                  </a:lnTo>
                  <a:lnTo>
                    <a:pt x="3346" y="1254"/>
                  </a:lnTo>
                  <a:lnTo>
                    <a:pt x="3346" y="1254"/>
                  </a:lnTo>
                  <a:lnTo>
                    <a:pt x="3351" y="1252"/>
                  </a:lnTo>
                  <a:lnTo>
                    <a:pt x="3351" y="1252"/>
                  </a:lnTo>
                  <a:lnTo>
                    <a:pt x="3354" y="1252"/>
                  </a:lnTo>
                  <a:lnTo>
                    <a:pt x="3356" y="1252"/>
                  </a:lnTo>
                  <a:lnTo>
                    <a:pt x="3356" y="1252"/>
                  </a:lnTo>
                  <a:lnTo>
                    <a:pt x="3361" y="1254"/>
                  </a:lnTo>
                  <a:lnTo>
                    <a:pt x="3361" y="1254"/>
                  </a:lnTo>
                  <a:lnTo>
                    <a:pt x="3366" y="1257"/>
                  </a:lnTo>
                  <a:lnTo>
                    <a:pt x="3366" y="1257"/>
                  </a:lnTo>
                  <a:lnTo>
                    <a:pt x="3369" y="1257"/>
                  </a:lnTo>
                  <a:lnTo>
                    <a:pt x="3371" y="1256"/>
                  </a:lnTo>
                  <a:lnTo>
                    <a:pt x="3371" y="1256"/>
                  </a:lnTo>
                  <a:lnTo>
                    <a:pt x="3376" y="1252"/>
                  </a:lnTo>
                  <a:lnTo>
                    <a:pt x="3376" y="1252"/>
                  </a:lnTo>
                  <a:lnTo>
                    <a:pt x="3382" y="1248"/>
                  </a:lnTo>
                  <a:lnTo>
                    <a:pt x="3382" y="1248"/>
                  </a:lnTo>
                  <a:lnTo>
                    <a:pt x="3387" y="1246"/>
                  </a:lnTo>
                  <a:lnTo>
                    <a:pt x="3387" y="1246"/>
                  </a:lnTo>
                </a:path>
              </a:pathLst>
            </a:custGeom>
            <a:noFill/>
            <a:ln w="254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124" name="Rectangle 123">
              <a:extLst>
                <a:ext uri="{FF2B5EF4-FFF2-40B4-BE49-F238E27FC236}">
                  <a16:creationId xmlns:a16="http://schemas.microsoft.com/office/drawing/2014/main" id="{C80912E7-F2C1-42B9-B77C-AADC37CD6A71}"/>
                </a:ext>
              </a:extLst>
            </p:cNvPr>
            <p:cNvSpPr/>
            <p:nvPr/>
          </p:nvSpPr>
          <p:spPr>
            <a:xfrm>
              <a:off x="23639666" y="8226669"/>
              <a:ext cx="1385283" cy="2258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25" name="TextBox 124">
              <a:extLst>
                <a:ext uri="{FF2B5EF4-FFF2-40B4-BE49-F238E27FC236}">
                  <a16:creationId xmlns:a16="http://schemas.microsoft.com/office/drawing/2014/main" id="{05123B89-162A-4C70-8D92-976C0D8B3C94}"/>
                </a:ext>
              </a:extLst>
            </p:cNvPr>
            <p:cNvSpPr txBox="1"/>
            <p:nvPr/>
          </p:nvSpPr>
          <p:spPr>
            <a:xfrm>
              <a:off x="17532553" y="8754627"/>
              <a:ext cx="1887206" cy="580002"/>
            </a:xfrm>
            <a:prstGeom prst="rect">
              <a:avLst/>
            </a:prstGeom>
            <a:noFill/>
          </p:spPr>
          <p:txBody>
            <a:bodyPr wrap="none" rtlCol="0">
              <a:spAutoFit/>
            </a:bodyPr>
            <a:lstStyle/>
            <a:p>
              <a:r>
                <a:rPr lang="en-US" sz="1600" dirty="0"/>
                <a:t>Movement</a:t>
              </a:r>
            </a:p>
          </p:txBody>
        </p:sp>
        <p:grpSp>
          <p:nvGrpSpPr>
            <p:cNvPr id="126" name="Group 125">
              <a:extLst>
                <a:ext uri="{FF2B5EF4-FFF2-40B4-BE49-F238E27FC236}">
                  <a16:creationId xmlns:a16="http://schemas.microsoft.com/office/drawing/2014/main" id="{99A62F20-43ED-4D47-9B29-3D34450332B4}"/>
                </a:ext>
              </a:extLst>
            </p:cNvPr>
            <p:cNvGrpSpPr/>
            <p:nvPr/>
          </p:nvGrpSpPr>
          <p:grpSpPr>
            <a:xfrm>
              <a:off x="6607693" y="11007667"/>
              <a:ext cx="2658263" cy="2937036"/>
              <a:chOff x="8332789" y="9750278"/>
              <a:chExt cx="2658263" cy="2937036"/>
            </a:xfrm>
          </p:grpSpPr>
          <p:sp>
            <p:nvSpPr>
              <p:cNvPr id="161" name="Line 969">
                <a:extLst>
                  <a:ext uri="{FF2B5EF4-FFF2-40B4-BE49-F238E27FC236}">
                    <a16:creationId xmlns:a16="http://schemas.microsoft.com/office/drawing/2014/main" id="{AE02A0BD-2E3C-4928-A2A5-4BE3F4B28FF9}"/>
                  </a:ext>
                </a:extLst>
              </p:cNvPr>
              <p:cNvSpPr>
                <a:spLocks noChangeShapeType="1"/>
              </p:cNvSpPr>
              <p:nvPr/>
            </p:nvSpPr>
            <p:spPr bwMode="auto">
              <a:xfrm>
                <a:off x="8657274" y="12325150"/>
                <a:ext cx="210978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2" name="Line 970">
                <a:extLst>
                  <a:ext uri="{FF2B5EF4-FFF2-40B4-BE49-F238E27FC236}">
                    <a16:creationId xmlns:a16="http://schemas.microsoft.com/office/drawing/2014/main" id="{9844BCAC-0395-478A-8849-5A059F8CFB78}"/>
                  </a:ext>
                </a:extLst>
              </p:cNvPr>
              <p:cNvSpPr>
                <a:spLocks noChangeShapeType="1"/>
              </p:cNvSpPr>
              <p:nvPr/>
            </p:nvSpPr>
            <p:spPr bwMode="auto">
              <a:xfrm>
                <a:off x="9063674" y="12325150"/>
                <a:ext cx="0" cy="38118"/>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3" name="Line 971">
                <a:extLst>
                  <a:ext uri="{FF2B5EF4-FFF2-40B4-BE49-F238E27FC236}">
                    <a16:creationId xmlns:a16="http://schemas.microsoft.com/office/drawing/2014/main" id="{D07069CF-37D2-41C8-807B-9390DD24761B}"/>
                  </a:ext>
                </a:extLst>
              </p:cNvPr>
              <p:cNvSpPr>
                <a:spLocks noChangeShapeType="1"/>
              </p:cNvSpPr>
              <p:nvPr/>
            </p:nvSpPr>
            <p:spPr bwMode="auto">
              <a:xfrm>
                <a:off x="9489124" y="12325150"/>
                <a:ext cx="0" cy="38118"/>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4" name="Line 972">
                <a:extLst>
                  <a:ext uri="{FF2B5EF4-FFF2-40B4-BE49-F238E27FC236}">
                    <a16:creationId xmlns:a16="http://schemas.microsoft.com/office/drawing/2014/main" id="{15994272-69AB-437A-98F8-2024474A5E6B}"/>
                  </a:ext>
                </a:extLst>
              </p:cNvPr>
              <p:cNvSpPr>
                <a:spLocks noChangeShapeType="1"/>
              </p:cNvSpPr>
              <p:nvPr/>
            </p:nvSpPr>
            <p:spPr bwMode="auto">
              <a:xfrm>
                <a:off x="9914574" y="12325150"/>
                <a:ext cx="0" cy="38118"/>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5" name="Line 973">
                <a:extLst>
                  <a:ext uri="{FF2B5EF4-FFF2-40B4-BE49-F238E27FC236}">
                    <a16:creationId xmlns:a16="http://schemas.microsoft.com/office/drawing/2014/main" id="{290C5165-0956-40E2-AE10-B0EED279C275}"/>
                  </a:ext>
                </a:extLst>
              </p:cNvPr>
              <p:cNvSpPr>
                <a:spLocks noChangeShapeType="1"/>
              </p:cNvSpPr>
              <p:nvPr/>
            </p:nvSpPr>
            <p:spPr bwMode="auto">
              <a:xfrm>
                <a:off x="10341612" y="12325150"/>
                <a:ext cx="0" cy="38118"/>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6" name="Line 974">
                <a:extLst>
                  <a:ext uri="{FF2B5EF4-FFF2-40B4-BE49-F238E27FC236}">
                    <a16:creationId xmlns:a16="http://schemas.microsoft.com/office/drawing/2014/main" id="{F91EA6EB-87EB-456C-B123-C62D0117BF24}"/>
                  </a:ext>
                </a:extLst>
              </p:cNvPr>
              <p:cNvSpPr>
                <a:spLocks noChangeShapeType="1"/>
              </p:cNvSpPr>
              <p:nvPr/>
            </p:nvSpPr>
            <p:spPr bwMode="auto">
              <a:xfrm>
                <a:off x="10767062" y="12325150"/>
                <a:ext cx="0" cy="38118"/>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7" name="Rectangle 975">
                <a:extLst>
                  <a:ext uri="{FF2B5EF4-FFF2-40B4-BE49-F238E27FC236}">
                    <a16:creationId xmlns:a16="http://schemas.microsoft.com/office/drawing/2014/main" id="{CDEED23D-0C99-4127-B00C-62F2D7CDF16F}"/>
                  </a:ext>
                </a:extLst>
              </p:cNvPr>
              <p:cNvSpPr>
                <a:spLocks noChangeArrowheads="1"/>
              </p:cNvSpPr>
              <p:nvPr/>
            </p:nvSpPr>
            <p:spPr bwMode="auto">
              <a:xfrm>
                <a:off x="8933181" y="1237094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20</a:t>
                </a:r>
                <a:endParaRPr kumimoji="0" lang="en-US" altLang="en-US" sz="1100" b="0" i="0" u="none" strike="noStrike" cap="none" normalizeH="0" baseline="0">
                  <a:ln>
                    <a:noFill/>
                  </a:ln>
                  <a:solidFill>
                    <a:schemeClr val="tx1"/>
                  </a:solidFill>
                  <a:effectLst/>
                  <a:latin typeface="+mj-lt"/>
                </a:endParaRPr>
              </a:p>
            </p:txBody>
          </p:sp>
          <p:sp>
            <p:nvSpPr>
              <p:cNvPr id="168" name="Rectangle 976">
                <a:extLst>
                  <a:ext uri="{FF2B5EF4-FFF2-40B4-BE49-F238E27FC236}">
                    <a16:creationId xmlns:a16="http://schemas.microsoft.com/office/drawing/2014/main" id="{7C71168B-6A62-4D28-957C-7AF0CF54FE55}"/>
                  </a:ext>
                </a:extLst>
              </p:cNvPr>
              <p:cNvSpPr>
                <a:spLocks noChangeArrowheads="1"/>
              </p:cNvSpPr>
              <p:nvPr/>
            </p:nvSpPr>
            <p:spPr bwMode="auto">
              <a:xfrm>
                <a:off x="9361807" y="1237094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40</a:t>
                </a:r>
                <a:endParaRPr kumimoji="0" lang="en-US" altLang="en-US" sz="1100" b="0" i="0" u="none" strike="noStrike" cap="none" normalizeH="0" baseline="0">
                  <a:ln>
                    <a:noFill/>
                  </a:ln>
                  <a:solidFill>
                    <a:schemeClr val="tx1"/>
                  </a:solidFill>
                  <a:effectLst/>
                  <a:latin typeface="+mj-lt"/>
                </a:endParaRPr>
              </a:p>
            </p:txBody>
          </p:sp>
          <p:sp>
            <p:nvSpPr>
              <p:cNvPr id="169" name="Rectangle 977">
                <a:extLst>
                  <a:ext uri="{FF2B5EF4-FFF2-40B4-BE49-F238E27FC236}">
                    <a16:creationId xmlns:a16="http://schemas.microsoft.com/office/drawing/2014/main" id="{179CE2C5-7016-45B3-B306-BBFE54B513B0}"/>
                  </a:ext>
                </a:extLst>
              </p:cNvPr>
              <p:cNvSpPr>
                <a:spLocks noChangeArrowheads="1"/>
              </p:cNvSpPr>
              <p:nvPr/>
            </p:nvSpPr>
            <p:spPr bwMode="auto">
              <a:xfrm>
                <a:off x="9792018" y="1237094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60</a:t>
                </a:r>
                <a:endParaRPr kumimoji="0" lang="en-US" altLang="en-US" sz="1100" b="0" i="0" u="none" strike="noStrike" cap="none" normalizeH="0" baseline="0">
                  <a:ln>
                    <a:noFill/>
                  </a:ln>
                  <a:solidFill>
                    <a:schemeClr val="tx1"/>
                  </a:solidFill>
                  <a:effectLst/>
                  <a:latin typeface="+mj-lt"/>
                </a:endParaRPr>
              </a:p>
            </p:txBody>
          </p:sp>
          <p:sp>
            <p:nvSpPr>
              <p:cNvPr id="170" name="Rectangle 978">
                <a:extLst>
                  <a:ext uri="{FF2B5EF4-FFF2-40B4-BE49-F238E27FC236}">
                    <a16:creationId xmlns:a16="http://schemas.microsoft.com/office/drawing/2014/main" id="{66E626CB-8F63-4013-9052-1ABEE201AD09}"/>
                  </a:ext>
                </a:extLst>
              </p:cNvPr>
              <p:cNvSpPr>
                <a:spLocks noChangeArrowheads="1"/>
              </p:cNvSpPr>
              <p:nvPr/>
            </p:nvSpPr>
            <p:spPr bwMode="auto">
              <a:xfrm>
                <a:off x="10211119" y="1237094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mj-lt"/>
                  </a:rPr>
                  <a:t>80</a:t>
                </a:r>
                <a:endParaRPr kumimoji="0" lang="en-US" altLang="en-US" sz="1100" b="0" i="0" u="none" strike="noStrike" cap="none" normalizeH="0" baseline="0" dirty="0">
                  <a:ln>
                    <a:noFill/>
                  </a:ln>
                  <a:solidFill>
                    <a:schemeClr val="tx1"/>
                  </a:solidFill>
                  <a:effectLst/>
                  <a:latin typeface="+mj-lt"/>
                </a:endParaRPr>
              </a:p>
            </p:txBody>
          </p:sp>
          <p:sp>
            <p:nvSpPr>
              <p:cNvPr id="171" name="Rectangle 979">
                <a:extLst>
                  <a:ext uri="{FF2B5EF4-FFF2-40B4-BE49-F238E27FC236}">
                    <a16:creationId xmlns:a16="http://schemas.microsoft.com/office/drawing/2014/main" id="{CBA68A8C-B101-48F0-B646-A42C52F145F0}"/>
                  </a:ext>
                </a:extLst>
              </p:cNvPr>
              <p:cNvSpPr>
                <a:spLocks noChangeArrowheads="1"/>
              </p:cNvSpPr>
              <p:nvPr/>
            </p:nvSpPr>
            <p:spPr bwMode="auto">
              <a:xfrm>
                <a:off x="10587356" y="12370949"/>
                <a:ext cx="403696"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100</a:t>
                </a:r>
                <a:endParaRPr kumimoji="0" lang="en-US" altLang="en-US" sz="1100" b="0" i="0" u="none" strike="noStrike" cap="none" normalizeH="0" baseline="0">
                  <a:ln>
                    <a:noFill/>
                  </a:ln>
                  <a:solidFill>
                    <a:schemeClr val="tx1"/>
                  </a:solidFill>
                  <a:effectLst/>
                  <a:latin typeface="+mj-lt"/>
                </a:endParaRPr>
              </a:p>
            </p:txBody>
          </p:sp>
          <p:sp>
            <p:nvSpPr>
              <p:cNvPr id="172" name="Line 981">
                <a:extLst>
                  <a:ext uri="{FF2B5EF4-FFF2-40B4-BE49-F238E27FC236}">
                    <a16:creationId xmlns:a16="http://schemas.microsoft.com/office/drawing/2014/main" id="{FD5D80D7-EDE0-47A9-987C-5858A9B5F10E}"/>
                  </a:ext>
                </a:extLst>
              </p:cNvPr>
              <p:cNvSpPr>
                <a:spLocks noChangeShapeType="1"/>
              </p:cNvSpPr>
              <p:nvPr/>
            </p:nvSpPr>
            <p:spPr bwMode="auto">
              <a:xfrm flipV="1">
                <a:off x="8657274" y="9763619"/>
                <a:ext cx="0" cy="2561531"/>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73" name="Line 982">
                <a:extLst>
                  <a:ext uri="{FF2B5EF4-FFF2-40B4-BE49-F238E27FC236}">
                    <a16:creationId xmlns:a16="http://schemas.microsoft.com/office/drawing/2014/main" id="{B2AEE299-67B0-448A-AC6F-327C829B0407}"/>
                  </a:ext>
                </a:extLst>
              </p:cNvPr>
              <p:cNvSpPr>
                <a:spLocks noChangeShapeType="1"/>
              </p:cNvSpPr>
              <p:nvPr/>
            </p:nvSpPr>
            <p:spPr bwMode="auto">
              <a:xfrm flipH="1">
                <a:off x="8636637" y="12325150"/>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74" name="Line 983">
                <a:extLst>
                  <a:ext uri="{FF2B5EF4-FFF2-40B4-BE49-F238E27FC236}">
                    <a16:creationId xmlns:a16="http://schemas.microsoft.com/office/drawing/2014/main" id="{AB565D73-ACC1-41ED-9C06-1AF73A0911D4}"/>
                  </a:ext>
                </a:extLst>
              </p:cNvPr>
              <p:cNvSpPr>
                <a:spLocks noChangeShapeType="1"/>
              </p:cNvSpPr>
              <p:nvPr/>
            </p:nvSpPr>
            <p:spPr bwMode="auto">
              <a:xfrm flipH="1">
                <a:off x="8636637" y="11732415"/>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75" name="Line 984">
                <a:extLst>
                  <a:ext uri="{FF2B5EF4-FFF2-40B4-BE49-F238E27FC236}">
                    <a16:creationId xmlns:a16="http://schemas.microsoft.com/office/drawing/2014/main" id="{E40C598D-AB8D-4B0D-AF62-61EF1ECEB07D}"/>
                  </a:ext>
                </a:extLst>
              </p:cNvPr>
              <p:cNvSpPr>
                <a:spLocks noChangeShapeType="1"/>
              </p:cNvSpPr>
              <p:nvPr/>
            </p:nvSpPr>
            <p:spPr bwMode="auto">
              <a:xfrm flipH="1">
                <a:off x="8636637" y="11137774"/>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76" name="Line 985">
                <a:extLst>
                  <a:ext uri="{FF2B5EF4-FFF2-40B4-BE49-F238E27FC236}">
                    <a16:creationId xmlns:a16="http://schemas.microsoft.com/office/drawing/2014/main" id="{0BDC008C-465B-46C0-8C62-EE28217B4F93}"/>
                  </a:ext>
                </a:extLst>
              </p:cNvPr>
              <p:cNvSpPr>
                <a:spLocks noChangeShapeType="1"/>
              </p:cNvSpPr>
              <p:nvPr/>
            </p:nvSpPr>
            <p:spPr bwMode="auto">
              <a:xfrm flipH="1">
                <a:off x="8636637" y="10543133"/>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77" name="Line 986">
                <a:extLst>
                  <a:ext uri="{FF2B5EF4-FFF2-40B4-BE49-F238E27FC236}">
                    <a16:creationId xmlns:a16="http://schemas.microsoft.com/office/drawing/2014/main" id="{5F25EF93-0DFC-4D41-929A-C6D384BE7305}"/>
                  </a:ext>
                </a:extLst>
              </p:cNvPr>
              <p:cNvSpPr>
                <a:spLocks noChangeShapeType="1"/>
              </p:cNvSpPr>
              <p:nvPr/>
            </p:nvSpPr>
            <p:spPr bwMode="auto">
              <a:xfrm flipH="1">
                <a:off x="8636637" y="9950397"/>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78" name="Rectangle 987">
                <a:extLst>
                  <a:ext uri="{FF2B5EF4-FFF2-40B4-BE49-F238E27FC236}">
                    <a16:creationId xmlns:a16="http://schemas.microsoft.com/office/drawing/2014/main" id="{A0D61C90-4937-474E-8E3D-E7989CEFD272}"/>
                  </a:ext>
                </a:extLst>
              </p:cNvPr>
              <p:cNvSpPr>
                <a:spLocks noChangeArrowheads="1"/>
              </p:cNvSpPr>
              <p:nvPr/>
            </p:nvSpPr>
            <p:spPr bwMode="auto">
              <a:xfrm>
                <a:off x="8465187" y="12161241"/>
                <a:ext cx="134566"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0</a:t>
                </a:r>
                <a:endParaRPr kumimoji="0" lang="en-US" altLang="en-US" sz="1100" b="0" i="0" u="none" strike="noStrike" cap="none" normalizeH="0" baseline="0">
                  <a:ln>
                    <a:noFill/>
                  </a:ln>
                  <a:solidFill>
                    <a:schemeClr val="tx1"/>
                  </a:solidFill>
                  <a:effectLst/>
                  <a:latin typeface="+mj-lt"/>
                </a:endParaRPr>
              </a:p>
            </p:txBody>
          </p:sp>
          <p:sp>
            <p:nvSpPr>
              <p:cNvPr id="179" name="Rectangle 988">
                <a:extLst>
                  <a:ext uri="{FF2B5EF4-FFF2-40B4-BE49-F238E27FC236}">
                    <a16:creationId xmlns:a16="http://schemas.microsoft.com/office/drawing/2014/main" id="{9431737D-90D9-4CE1-9783-1B2C898043BE}"/>
                  </a:ext>
                </a:extLst>
              </p:cNvPr>
              <p:cNvSpPr>
                <a:spLocks noChangeArrowheads="1"/>
              </p:cNvSpPr>
              <p:nvPr/>
            </p:nvSpPr>
            <p:spPr bwMode="auto">
              <a:xfrm>
                <a:off x="8332789" y="11541825"/>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10</a:t>
                </a:r>
                <a:endParaRPr kumimoji="0" lang="en-US" altLang="en-US" sz="1100" b="0" i="0" u="none" strike="noStrike" cap="none" normalizeH="0" baseline="0">
                  <a:ln>
                    <a:noFill/>
                  </a:ln>
                  <a:solidFill>
                    <a:schemeClr val="tx1"/>
                  </a:solidFill>
                  <a:effectLst/>
                  <a:latin typeface="+mj-lt"/>
                </a:endParaRPr>
              </a:p>
            </p:txBody>
          </p:sp>
          <p:sp>
            <p:nvSpPr>
              <p:cNvPr id="180" name="Rectangle 989">
                <a:extLst>
                  <a:ext uri="{FF2B5EF4-FFF2-40B4-BE49-F238E27FC236}">
                    <a16:creationId xmlns:a16="http://schemas.microsoft.com/office/drawing/2014/main" id="{4FB983A6-73DD-4750-955A-47265B8FAD60}"/>
                  </a:ext>
                </a:extLst>
              </p:cNvPr>
              <p:cNvSpPr>
                <a:spLocks noChangeArrowheads="1"/>
              </p:cNvSpPr>
              <p:nvPr/>
            </p:nvSpPr>
            <p:spPr bwMode="auto">
              <a:xfrm>
                <a:off x="8332789" y="10939561"/>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20</a:t>
                </a:r>
                <a:endParaRPr kumimoji="0" lang="en-US" altLang="en-US" sz="1100" b="0" i="0" u="none" strike="noStrike" cap="none" normalizeH="0" baseline="0">
                  <a:ln>
                    <a:noFill/>
                  </a:ln>
                  <a:solidFill>
                    <a:schemeClr val="tx1"/>
                  </a:solidFill>
                  <a:effectLst/>
                  <a:latin typeface="+mj-lt"/>
                </a:endParaRPr>
              </a:p>
            </p:txBody>
          </p:sp>
          <p:sp>
            <p:nvSpPr>
              <p:cNvPr id="181" name="Rectangle 990">
                <a:extLst>
                  <a:ext uri="{FF2B5EF4-FFF2-40B4-BE49-F238E27FC236}">
                    <a16:creationId xmlns:a16="http://schemas.microsoft.com/office/drawing/2014/main" id="{BF4E564C-DBDA-463E-B874-AE712283112B}"/>
                  </a:ext>
                </a:extLst>
              </p:cNvPr>
              <p:cNvSpPr>
                <a:spLocks noChangeArrowheads="1"/>
              </p:cNvSpPr>
              <p:nvPr/>
            </p:nvSpPr>
            <p:spPr bwMode="auto">
              <a:xfrm>
                <a:off x="8332789" y="10352543"/>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30</a:t>
                </a:r>
                <a:endParaRPr kumimoji="0" lang="en-US" altLang="en-US" sz="1100" b="0" i="0" u="none" strike="noStrike" cap="none" normalizeH="0" baseline="0">
                  <a:ln>
                    <a:noFill/>
                  </a:ln>
                  <a:solidFill>
                    <a:schemeClr val="tx1"/>
                  </a:solidFill>
                  <a:effectLst/>
                  <a:latin typeface="+mj-lt"/>
                </a:endParaRPr>
              </a:p>
            </p:txBody>
          </p:sp>
          <p:sp>
            <p:nvSpPr>
              <p:cNvPr id="182" name="Rectangle 991">
                <a:extLst>
                  <a:ext uri="{FF2B5EF4-FFF2-40B4-BE49-F238E27FC236}">
                    <a16:creationId xmlns:a16="http://schemas.microsoft.com/office/drawing/2014/main" id="{8554FD85-0549-4718-97A9-22611C2590AA}"/>
                  </a:ext>
                </a:extLst>
              </p:cNvPr>
              <p:cNvSpPr>
                <a:spLocks noChangeArrowheads="1"/>
              </p:cNvSpPr>
              <p:nvPr/>
            </p:nvSpPr>
            <p:spPr bwMode="auto">
              <a:xfrm>
                <a:off x="8332789" y="9750278"/>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mj-lt"/>
                  </a:rPr>
                  <a:t>40</a:t>
                </a:r>
                <a:endParaRPr kumimoji="0" lang="en-US" altLang="en-US" sz="1100" b="0" i="0" u="none" strike="noStrike" cap="none" normalizeH="0" baseline="0" dirty="0">
                  <a:ln>
                    <a:noFill/>
                  </a:ln>
                  <a:solidFill>
                    <a:schemeClr val="tx1"/>
                  </a:solidFill>
                  <a:effectLst/>
                  <a:latin typeface="+mj-lt"/>
                </a:endParaRPr>
              </a:p>
            </p:txBody>
          </p:sp>
          <p:sp>
            <p:nvSpPr>
              <p:cNvPr id="183" name="Freeform 992">
                <a:extLst>
                  <a:ext uri="{FF2B5EF4-FFF2-40B4-BE49-F238E27FC236}">
                    <a16:creationId xmlns:a16="http://schemas.microsoft.com/office/drawing/2014/main" id="{B761A3B2-6490-4D59-995A-9D220206BBA2}"/>
                  </a:ext>
                </a:extLst>
              </p:cNvPr>
              <p:cNvSpPr>
                <a:spLocks/>
              </p:cNvSpPr>
              <p:nvPr/>
            </p:nvSpPr>
            <p:spPr bwMode="auto">
              <a:xfrm>
                <a:off x="8657274" y="9958021"/>
                <a:ext cx="2109788" cy="2277552"/>
              </a:xfrm>
              <a:custGeom>
                <a:avLst/>
                <a:gdLst>
                  <a:gd name="T0" fmla="*/ 20 w 1329"/>
                  <a:gd name="T1" fmla="*/ 190 h 1195"/>
                  <a:gd name="T2" fmla="*/ 47 w 1329"/>
                  <a:gd name="T3" fmla="*/ 427 h 1195"/>
                  <a:gd name="T4" fmla="*/ 74 w 1329"/>
                  <a:gd name="T5" fmla="*/ 574 h 1195"/>
                  <a:gd name="T6" fmla="*/ 101 w 1329"/>
                  <a:gd name="T7" fmla="*/ 678 h 1195"/>
                  <a:gd name="T8" fmla="*/ 128 w 1329"/>
                  <a:gd name="T9" fmla="*/ 751 h 1195"/>
                  <a:gd name="T10" fmla="*/ 155 w 1329"/>
                  <a:gd name="T11" fmla="*/ 802 h 1195"/>
                  <a:gd name="T12" fmla="*/ 181 w 1329"/>
                  <a:gd name="T13" fmla="*/ 826 h 1195"/>
                  <a:gd name="T14" fmla="*/ 208 w 1329"/>
                  <a:gd name="T15" fmla="*/ 837 h 1195"/>
                  <a:gd name="T16" fmla="*/ 235 w 1329"/>
                  <a:gd name="T17" fmla="*/ 855 h 1195"/>
                  <a:gd name="T18" fmla="*/ 262 w 1329"/>
                  <a:gd name="T19" fmla="*/ 863 h 1195"/>
                  <a:gd name="T20" fmla="*/ 289 w 1329"/>
                  <a:gd name="T21" fmla="*/ 876 h 1195"/>
                  <a:gd name="T22" fmla="*/ 316 w 1329"/>
                  <a:gd name="T23" fmla="*/ 862 h 1195"/>
                  <a:gd name="T24" fmla="*/ 343 w 1329"/>
                  <a:gd name="T25" fmla="*/ 858 h 1195"/>
                  <a:gd name="T26" fmla="*/ 370 w 1329"/>
                  <a:gd name="T27" fmla="*/ 838 h 1195"/>
                  <a:gd name="T28" fmla="*/ 396 w 1329"/>
                  <a:gd name="T29" fmla="*/ 789 h 1195"/>
                  <a:gd name="T30" fmla="*/ 423 w 1329"/>
                  <a:gd name="T31" fmla="*/ 782 h 1195"/>
                  <a:gd name="T32" fmla="*/ 450 w 1329"/>
                  <a:gd name="T33" fmla="*/ 792 h 1195"/>
                  <a:gd name="T34" fmla="*/ 477 w 1329"/>
                  <a:gd name="T35" fmla="*/ 822 h 1195"/>
                  <a:gd name="T36" fmla="*/ 504 w 1329"/>
                  <a:gd name="T37" fmla="*/ 856 h 1195"/>
                  <a:gd name="T38" fmla="*/ 531 w 1329"/>
                  <a:gd name="T39" fmla="*/ 885 h 1195"/>
                  <a:gd name="T40" fmla="*/ 557 w 1329"/>
                  <a:gd name="T41" fmla="*/ 917 h 1195"/>
                  <a:gd name="T42" fmla="*/ 584 w 1329"/>
                  <a:gd name="T43" fmla="*/ 936 h 1195"/>
                  <a:gd name="T44" fmla="*/ 611 w 1329"/>
                  <a:gd name="T45" fmla="*/ 950 h 1195"/>
                  <a:gd name="T46" fmla="*/ 638 w 1329"/>
                  <a:gd name="T47" fmla="*/ 954 h 1195"/>
                  <a:gd name="T48" fmla="*/ 665 w 1329"/>
                  <a:gd name="T49" fmla="*/ 960 h 1195"/>
                  <a:gd name="T50" fmla="*/ 692 w 1329"/>
                  <a:gd name="T51" fmla="*/ 967 h 1195"/>
                  <a:gd name="T52" fmla="*/ 718 w 1329"/>
                  <a:gd name="T53" fmla="*/ 970 h 1195"/>
                  <a:gd name="T54" fmla="*/ 745 w 1329"/>
                  <a:gd name="T55" fmla="*/ 982 h 1195"/>
                  <a:gd name="T56" fmla="*/ 772 w 1329"/>
                  <a:gd name="T57" fmla="*/ 990 h 1195"/>
                  <a:gd name="T58" fmla="*/ 799 w 1329"/>
                  <a:gd name="T59" fmla="*/ 1003 h 1195"/>
                  <a:gd name="T60" fmla="*/ 826 w 1329"/>
                  <a:gd name="T61" fmla="*/ 998 h 1195"/>
                  <a:gd name="T62" fmla="*/ 853 w 1329"/>
                  <a:gd name="T63" fmla="*/ 1017 h 1195"/>
                  <a:gd name="T64" fmla="*/ 880 w 1329"/>
                  <a:gd name="T65" fmla="*/ 1022 h 1195"/>
                  <a:gd name="T66" fmla="*/ 907 w 1329"/>
                  <a:gd name="T67" fmla="*/ 1030 h 1195"/>
                  <a:gd name="T68" fmla="*/ 933 w 1329"/>
                  <a:gd name="T69" fmla="*/ 1052 h 1195"/>
                  <a:gd name="T70" fmla="*/ 960 w 1329"/>
                  <a:gd name="T71" fmla="*/ 1064 h 1195"/>
                  <a:gd name="T72" fmla="*/ 987 w 1329"/>
                  <a:gd name="T73" fmla="*/ 1071 h 1195"/>
                  <a:gd name="T74" fmla="*/ 1014 w 1329"/>
                  <a:gd name="T75" fmla="*/ 1079 h 1195"/>
                  <a:gd name="T76" fmla="*/ 1041 w 1329"/>
                  <a:gd name="T77" fmla="*/ 1085 h 1195"/>
                  <a:gd name="T78" fmla="*/ 1068 w 1329"/>
                  <a:gd name="T79" fmla="*/ 1097 h 1195"/>
                  <a:gd name="T80" fmla="*/ 1094 w 1329"/>
                  <a:gd name="T81" fmla="*/ 1111 h 1195"/>
                  <a:gd name="T82" fmla="*/ 1121 w 1329"/>
                  <a:gd name="T83" fmla="*/ 1125 h 1195"/>
                  <a:gd name="T84" fmla="*/ 1148 w 1329"/>
                  <a:gd name="T85" fmla="*/ 1134 h 1195"/>
                  <a:gd name="T86" fmla="*/ 1175 w 1329"/>
                  <a:gd name="T87" fmla="*/ 1140 h 1195"/>
                  <a:gd name="T88" fmla="*/ 1202 w 1329"/>
                  <a:gd name="T89" fmla="*/ 1141 h 1195"/>
                  <a:gd name="T90" fmla="*/ 1228 w 1329"/>
                  <a:gd name="T91" fmla="*/ 1153 h 1195"/>
                  <a:gd name="T92" fmla="*/ 1255 w 1329"/>
                  <a:gd name="T93" fmla="*/ 1176 h 1195"/>
                  <a:gd name="T94" fmla="*/ 1282 w 1329"/>
                  <a:gd name="T95" fmla="*/ 1177 h 1195"/>
                  <a:gd name="T96" fmla="*/ 1309 w 1329"/>
                  <a:gd name="T97" fmla="*/ 1184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9" h="1195">
                    <a:moveTo>
                      <a:pt x="0" y="0"/>
                    </a:moveTo>
                    <a:lnTo>
                      <a:pt x="7" y="39"/>
                    </a:lnTo>
                    <a:lnTo>
                      <a:pt x="14" y="114"/>
                    </a:lnTo>
                    <a:lnTo>
                      <a:pt x="20" y="190"/>
                    </a:lnTo>
                    <a:lnTo>
                      <a:pt x="27" y="261"/>
                    </a:lnTo>
                    <a:lnTo>
                      <a:pt x="34" y="330"/>
                    </a:lnTo>
                    <a:lnTo>
                      <a:pt x="40" y="386"/>
                    </a:lnTo>
                    <a:lnTo>
                      <a:pt x="47" y="427"/>
                    </a:lnTo>
                    <a:lnTo>
                      <a:pt x="54" y="467"/>
                    </a:lnTo>
                    <a:lnTo>
                      <a:pt x="61" y="511"/>
                    </a:lnTo>
                    <a:lnTo>
                      <a:pt x="67" y="549"/>
                    </a:lnTo>
                    <a:lnTo>
                      <a:pt x="74" y="574"/>
                    </a:lnTo>
                    <a:lnTo>
                      <a:pt x="81" y="593"/>
                    </a:lnTo>
                    <a:lnTo>
                      <a:pt x="88" y="618"/>
                    </a:lnTo>
                    <a:lnTo>
                      <a:pt x="94" y="648"/>
                    </a:lnTo>
                    <a:lnTo>
                      <a:pt x="101" y="678"/>
                    </a:lnTo>
                    <a:lnTo>
                      <a:pt x="108" y="701"/>
                    </a:lnTo>
                    <a:lnTo>
                      <a:pt x="115" y="713"/>
                    </a:lnTo>
                    <a:lnTo>
                      <a:pt x="121" y="730"/>
                    </a:lnTo>
                    <a:lnTo>
                      <a:pt x="128" y="751"/>
                    </a:lnTo>
                    <a:lnTo>
                      <a:pt x="135" y="767"/>
                    </a:lnTo>
                    <a:lnTo>
                      <a:pt x="141" y="778"/>
                    </a:lnTo>
                    <a:lnTo>
                      <a:pt x="148" y="794"/>
                    </a:lnTo>
                    <a:lnTo>
                      <a:pt x="155" y="802"/>
                    </a:lnTo>
                    <a:lnTo>
                      <a:pt x="161" y="804"/>
                    </a:lnTo>
                    <a:lnTo>
                      <a:pt x="168" y="815"/>
                    </a:lnTo>
                    <a:lnTo>
                      <a:pt x="175" y="828"/>
                    </a:lnTo>
                    <a:lnTo>
                      <a:pt x="181" y="826"/>
                    </a:lnTo>
                    <a:lnTo>
                      <a:pt x="188" y="826"/>
                    </a:lnTo>
                    <a:lnTo>
                      <a:pt x="195" y="832"/>
                    </a:lnTo>
                    <a:lnTo>
                      <a:pt x="202" y="834"/>
                    </a:lnTo>
                    <a:lnTo>
                      <a:pt x="208" y="837"/>
                    </a:lnTo>
                    <a:lnTo>
                      <a:pt x="215" y="849"/>
                    </a:lnTo>
                    <a:lnTo>
                      <a:pt x="222" y="857"/>
                    </a:lnTo>
                    <a:lnTo>
                      <a:pt x="229" y="857"/>
                    </a:lnTo>
                    <a:lnTo>
                      <a:pt x="235" y="855"/>
                    </a:lnTo>
                    <a:lnTo>
                      <a:pt x="242" y="856"/>
                    </a:lnTo>
                    <a:lnTo>
                      <a:pt x="249" y="859"/>
                    </a:lnTo>
                    <a:lnTo>
                      <a:pt x="256" y="861"/>
                    </a:lnTo>
                    <a:lnTo>
                      <a:pt x="262" y="863"/>
                    </a:lnTo>
                    <a:lnTo>
                      <a:pt x="269" y="870"/>
                    </a:lnTo>
                    <a:lnTo>
                      <a:pt x="276" y="876"/>
                    </a:lnTo>
                    <a:lnTo>
                      <a:pt x="282" y="878"/>
                    </a:lnTo>
                    <a:lnTo>
                      <a:pt x="289" y="876"/>
                    </a:lnTo>
                    <a:lnTo>
                      <a:pt x="295" y="870"/>
                    </a:lnTo>
                    <a:lnTo>
                      <a:pt x="302" y="866"/>
                    </a:lnTo>
                    <a:lnTo>
                      <a:pt x="309" y="862"/>
                    </a:lnTo>
                    <a:lnTo>
                      <a:pt x="316" y="862"/>
                    </a:lnTo>
                    <a:lnTo>
                      <a:pt x="322" y="865"/>
                    </a:lnTo>
                    <a:lnTo>
                      <a:pt x="329" y="866"/>
                    </a:lnTo>
                    <a:lnTo>
                      <a:pt x="336" y="862"/>
                    </a:lnTo>
                    <a:lnTo>
                      <a:pt x="343" y="858"/>
                    </a:lnTo>
                    <a:lnTo>
                      <a:pt x="349" y="856"/>
                    </a:lnTo>
                    <a:lnTo>
                      <a:pt x="356" y="854"/>
                    </a:lnTo>
                    <a:lnTo>
                      <a:pt x="363" y="849"/>
                    </a:lnTo>
                    <a:lnTo>
                      <a:pt x="370" y="838"/>
                    </a:lnTo>
                    <a:lnTo>
                      <a:pt x="376" y="823"/>
                    </a:lnTo>
                    <a:lnTo>
                      <a:pt x="383" y="810"/>
                    </a:lnTo>
                    <a:lnTo>
                      <a:pt x="390" y="798"/>
                    </a:lnTo>
                    <a:lnTo>
                      <a:pt x="396" y="789"/>
                    </a:lnTo>
                    <a:lnTo>
                      <a:pt x="403" y="785"/>
                    </a:lnTo>
                    <a:lnTo>
                      <a:pt x="410" y="784"/>
                    </a:lnTo>
                    <a:lnTo>
                      <a:pt x="416" y="785"/>
                    </a:lnTo>
                    <a:lnTo>
                      <a:pt x="423" y="782"/>
                    </a:lnTo>
                    <a:lnTo>
                      <a:pt x="430" y="777"/>
                    </a:lnTo>
                    <a:lnTo>
                      <a:pt x="436" y="775"/>
                    </a:lnTo>
                    <a:lnTo>
                      <a:pt x="443" y="782"/>
                    </a:lnTo>
                    <a:lnTo>
                      <a:pt x="450" y="792"/>
                    </a:lnTo>
                    <a:lnTo>
                      <a:pt x="457" y="800"/>
                    </a:lnTo>
                    <a:lnTo>
                      <a:pt x="463" y="806"/>
                    </a:lnTo>
                    <a:lnTo>
                      <a:pt x="470" y="814"/>
                    </a:lnTo>
                    <a:lnTo>
                      <a:pt x="477" y="822"/>
                    </a:lnTo>
                    <a:lnTo>
                      <a:pt x="484" y="830"/>
                    </a:lnTo>
                    <a:lnTo>
                      <a:pt x="490" y="838"/>
                    </a:lnTo>
                    <a:lnTo>
                      <a:pt x="497" y="847"/>
                    </a:lnTo>
                    <a:lnTo>
                      <a:pt x="504" y="856"/>
                    </a:lnTo>
                    <a:lnTo>
                      <a:pt x="511" y="864"/>
                    </a:lnTo>
                    <a:lnTo>
                      <a:pt x="517" y="870"/>
                    </a:lnTo>
                    <a:lnTo>
                      <a:pt x="524" y="875"/>
                    </a:lnTo>
                    <a:lnTo>
                      <a:pt x="531" y="885"/>
                    </a:lnTo>
                    <a:lnTo>
                      <a:pt x="537" y="899"/>
                    </a:lnTo>
                    <a:lnTo>
                      <a:pt x="544" y="910"/>
                    </a:lnTo>
                    <a:lnTo>
                      <a:pt x="551" y="915"/>
                    </a:lnTo>
                    <a:lnTo>
                      <a:pt x="557" y="917"/>
                    </a:lnTo>
                    <a:lnTo>
                      <a:pt x="564" y="920"/>
                    </a:lnTo>
                    <a:lnTo>
                      <a:pt x="571" y="926"/>
                    </a:lnTo>
                    <a:lnTo>
                      <a:pt x="577" y="931"/>
                    </a:lnTo>
                    <a:lnTo>
                      <a:pt x="584" y="936"/>
                    </a:lnTo>
                    <a:lnTo>
                      <a:pt x="591" y="941"/>
                    </a:lnTo>
                    <a:lnTo>
                      <a:pt x="598" y="943"/>
                    </a:lnTo>
                    <a:lnTo>
                      <a:pt x="604" y="944"/>
                    </a:lnTo>
                    <a:lnTo>
                      <a:pt x="611" y="950"/>
                    </a:lnTo>
                    <a:lnTo>
                      <a:pt x="618" y="957"/>
                    </a:lnTo>
                    <a:lnTo>
                      <a:pt x="625" y="958"/>
                    </a:lnTo>
                    <a:lnTo>
                      <a:pt x="631" y="955"/>
                    </a:lnTo>
                    <a:lnTo>
                      <a:pt x="638" y="954"/>
                    </a:lnTo>
                    <a:lnTo>
                      <a:pt x="645" y="960"/>
                    </a:lnTo>
                    <a:lnTo>
                      <a:pt x="652" y="962"/>
                    </a:lnTo>
                    <a:lnTo>
                      <a:pt x="658" y="960"/>
                    </a:lnTo>
                    <a:lnTo>
                      <a:pt x="665" y="960"/>
                    </a:lnTo>
                    <a:lnTo>
                      <a:pt x="672" y="964"/>
                    </a:lnTo>
                    <a:lnTo>
                      <a:pt x="678" y="966"/>
                    </a:lnTo>
                    <a:lnTo>
                      <a:pt x="685" y="967"/>
                    </a:lnTo>
                    <a:lnTo>
                      <a:pt x="692" y="967"/>
                    </a:lnTo>
                    <a:lnTo>
                      <a:pt x="698" y="969"/>
                    </a:lnTo>
                    <a:lnTo>
                      <a:pt x="705" y="971"/>
                    </a:lnTo>
                    <a:lnTo>
                      <a:pt x="712" y="972"/>
                    </a:lnTo>
                    <a:lnTo>
                      <a:pt x="718" y="970"/>
                    </a:lnTo>
                    <a:lnTo>
                      <a:pt x="725" y="971"/>
                    </a:lnTo>
                    <a:lnTo>
                      <a:pt x="732" y="976"/>
                    </a:lnTo>
                    <a:lnTo>
                      <a:pt x="739" y="980"/>
                    </a:lnTo>
                    <a:lnTo>
                      <a:pt x="745" y="982"/>
                    </a:lnTo>
                    <a:lnTo>
                      <a:pt x="752" y="981"/>
                    </a:lnTo>
                    <a:lnTo>
                      <a:pt x="759" y="982"/>
                    </a:lnTo>
                    <a:lnTo>
                      <a:pt x="766" y="987"/>
                    </a:lnTo>
                    <a:lnTo>
                      <a:pt x="772" y="990"/>
                    </a:lnTo>
                    <a:lnTo>
                      <a:pt x="779" y="993"/>
                    </a:lnTo>
                    <a:lnTo>
                      <a:pt x="786" y="996"/>
                    </a:lnTo>
                    <a:lnTo>
                      <a:pt x="792" y="1000"/>
                    </a:lnTo>
                    <a:lnTo>
                      <a:pt x="799" y="1003"/>
                    </a:lnTo>
                    <a:lnTo>
                      <a:pt x="806" y="1003"/>
                    </a:lnTo>
                    <a:lnTo>
                      <a:pt x="812" y="999"/>
                    </a:lnTo>
                    <a:lnTo>
                      <a:pt x="819" y="996"/>
                    </a:lnTo>
                    <a:lnTo>
                      <a:pt x="826" y="998"/>
                    </a:lnTo>
                    <a:lnTo>
                      <a:pt x="832" y="1003"/>
                    </a:lnTo>
                    <a:lnTo>
                      <a:pt x="839" y="1008"/>
                    </a:lnTo>
                    <a:lnTo>
                      <a:pt x="846" y="1012"/>
                    </a:lnTo>
                    <a:lnTo>
                      <a:pt x="853" y="1017"/>
                    </a:lnTo>
                    <a:lnTo>
                      <a:pt x="859" y="1021"/>
                    </a:lnTo>
                    <a:lnTo>
                      <a:pt x="866" y="1020"/>
                    </a:lnTo>
                    <a:lnTo>
                      <a:pt x="873" y="1018"/>
                    </a:lnTo>
                    <a:lnTo>
                      <a:pt x="880" y="1022"/>
                    </a:lnTo>
                    <a:lnTo>
                      <a:pt x="886" y="1028"/>
                    </a:lnTo>
                    <a:lnTo>
                      <a:pt x="893" y="1032"/>
                    </a:lnTo>
                    <a:lnTo>
                      <a:pt x="900" y="1031"/>
                    </a:lnTo>
                    <a:lnTo>
                      <a:pt x="907" y="1030"/>
                    </a:lnTo>
                    <a:lnTo>
                      <a:pt x="913" y="1035"/>
                    </a:lnTo>
                    <a:lnTo>
                      <a:pt x="920" y="1046"/>
                    </a:lnTo>
                    <a:lnTo>
                      <a:pt x="927" y="1052"/>
                    </a:lnTo>
                    <a:lnTo>
                      <a:pt x="933" y="1052"/>
                    </a:lnTo>
                    <a:lnTo>
                      <a:pt x="940" y="1050"/>
                    </a:lnTo>
                    <a:lnTo>
                      <a:pt x="947" y="1051"/>
                    </a:lnTo>
                    <a:lnTo>
                      <a:pt x="953" y="1058"/>
                    </a:lnTo>
                    <a:lnTo>
                      <a:pt x="960" y="1064"/>
                    </a:lnTo>
                    <a:lnTo>
                      <a:pt x="967" y="1069"/>
                    </a:lnTo>
                    <a:lnTo>
                      <a:pt x="973" y="1072"/>
                    </a:lnTo>
                    <a:lnTo>
                      <a:pt x="980" y="1073"/>
                    </a:lnTo>
                    <a:lnTo>
                      <a:pt x="987" y="1071"/>
                    </a:lnTo>
                    <a:lnTo>
                      <a:pt x="994" y="1070"/>
                    </a:lnTo>
                    <a:lnTo>
                      <a:pt x="1000" y="1070"/>
                    </a:lnTo>
                    <a:lnTo>
                      <a:pt x="1007" y="1072"/>
                    </a:lnTo>
                    <a:lnTo>
                      <a:pt x="1014" y="1079"/>
                    </a:lnTo>
                    <a:lnTo>
                      <a:pt x="1021" y="1085"/>
                    </a:lnTo>
                    <a:lnTo>
                      <a:pt x="1027" y="1089"/>
                    </a:lnTo>
                    <a:lnTo>
                      <a:pt x="1034" y="1088"/>
                    </a:lnTo>
                    <a:lnTo>
                      <a:pt x="1041" y="1085"/>
                    </a:lnTo>
                    <a:lnTo>
                      <a:pt x="1048" y="1086"/>
                    </a:lnTo>
                    <a:lnTo>
                      <a:pt x="1054" y="1090"/>
                    </a:lnTo>
                    <a:lnTo>
                      <a:pt x="1061" y="1094"/>
                    </a:lnTo>
                    <a:lnTo>
                      <a:pt x="1068" y="1097"/>
                    </a:lnTo>
                    <a:lnTo>
                      <a:pt x="1074" y="1099"/>
                    </a:lnTo>
                    <a:lnTo>
                      <a:pt x="1081" y="1104"/>
                    </a:lnTo>
                    <a:lnTo>
                      <a:pt x="1088" y="1109"/>
                    </a:lnTo>
                    <a:lnTo>
                      <a:pt x="1094" y="1111"/>
                    </a:lnTo>
                    <a:lnTo>
                      <a:pt x="1101" y="1115"/>
                    </a:lnTo>
                    <a:lnTo>
                      <a:pt x="1108" y="1124"/>
                    </a:lnTo>
                    <a:lnTo>
                      <a:pt x="1114" y="1129"/>
                    </a:lnTo>
                    <a:lnTo>
                      <a:pt x="1121" y="1125"/>
                    </a:lnTo>
                    <a:lnTo>
                      <a:pt x="1128" y="1122"/>
                    </a:lnTo>
                    <a:lnTo>
                      <a:pt x="1135" y="1125"/>
                    </a:lnTo>
                    <a:lnTo>
                      <a:pt x="1141" y="1131"/>
                    </a:lnTo>
                    <a:lnTo>
                      <a:pt x="1148" y="1134"/>
                    </a:lnTo>
                    <a:lnTo>
                      <a:pt x="1155" y="1136"/>
                    </a:lnTo>
                    <a:lnTo>
                      <a:pt x="1162" y="1136"/>
                    </a:lnTo>
                    <a:lnTo>
                      <a:pt x="1168" y="1137"/>
                    </a:lnTo>
                    <a:lnTo>
                      <a:pt x="1175" y="1140"/>
                    </a:lnTo>
                    <a:lnTo>
                      <a:pt x="1182" y="1143"/>
                    </a:lnTo>
                    <a:lnTo>
                      <a:pt x="1188" y="1144"/>
                    </a:lnTo>
                    <a:lnTo>
                      <a:pt x="1195" y="1142"/>
                    </a:lnTo>
                    <a:lnTo>
                      <a:pt x="1202" y="1141"/>
                    </a:lnTo>
                    <a:lnTo>
                      <a:pt x="1208" y="1143"/>
                    </a:lnTo>
                    <a:lnTo>
                      <a:pt x="1215" y="1148"/>
                    </a:lnTo>
                    <a:lnTo>
                      <a:pt x="1222" y="1151"/>
                    </a:lnTo>
                    <a:lnTo>
                      <a:pt x="1228" y="1153"/>
                    </a:lnTo>
                    <a:lnTo>
                      <a:pt x="1235" y="1159"/>
                    </a:lnTo>
                    <a:lnTo>
                      <a:pt x="1242" y="1166"/>
                    </a:lnTo>
                    <a:lnTo>
                      <a:pt x="1249" y="1172"/>
                    </a:lnTo>
                    <a:lnTo>
                      <a:pt x="1255" y="1176"/>
                    </a:lnTo>
                    <a:lnTo>
                      <a:pt x="1262" y="1178"/>
                    </a:lnTo>
                    <a:lnTo>
                      <a:pt x="1269" y="1178"/>
                    </a:lnTo>
                    <a:lnTo>
                      <a:pt x="1276" y="1178"/>
                    </a:lnTo>
                    <a:lnTo>
                      <a:pt x="1282" y="1177"/>
                    </a:lnTo>
                    <a:lnTo>
                      <a:pt x="1289" y="1177"/>
                    </a:lnTo>
                    <a:lnTo>
                      <a:pt x="1296" y="1177"/>
                    </a:lnTo>
                    <a:lnTo>
                      <a:pt x="1303" y="1180"/>
                    </a:lnTo>
                    <a:lnTo>
                      <a:pt x="1309" y="1184"/>
                    </a:lnTo>
                    <a:lnTo>
                      <a:pt x="1316" y="1189"/>
                    </a:lnTo>
                    <a:lnTo>
                      <a:pt x="1323" y="1193"/>
                    </a:lnTo>
                    <a:lnTo>
                      <a:pt x="1329" y="1195"/>
                    </a:lnTo>
                  </a:path>
                </a:pathLst>
              </a:custGeom>
              <a:noFill/>
              <a:ln w="381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grpSp>
        <p:grpSp>
          <p:nvGrpSpPr>
            <p:cNvPr id="127" name="Group 126">
              <a:extLst>
                <a:ext uri="{FF2B5EF4-FFF2-40B4-BE49-F238E27FC236}">
                  <a16:creationId xmlns:a16="http://schemas.microsoft.com/office/drawing/2014/main" id="{28AFBE9B-9B01-46F1-B211-A9425B1CD244}"/>
                </a:ext>
              </a:extLst>
            </p:cNvPr>
            <p:cNvGrpSpPr/>
            <p:nvPr/>
          </p:nvGrpSpPr>
          <p:grpSpPr>
            <a:xfrm>
              <a:off x="6207371" y="14229629"/>
              <a:ext cx="3058588" cy="3238198"/>
              <a:chOff x="7932467" y="12896129"/>
              <a:chExt cx="3058588" cy="3238198"/>
            </a:xfrm>
          </p:grpSpPr>
          <p:sp>
            <p:nvSpPr>
              <p:cNvPr id="136" name="Line 994">
                <a:extLst>
                  <a:ext uri="{FF2B5EF4-FFF2-40B4-BE49-F238E27FC236}">
                    <a16:creationId xmlns:a16="http://schemas.microsoft.com/office/drawing/2014/main" id="{530412BF-F4C3-4632-8DEC-7B54B72DFBBD}"/>
                  </a:ext>
                </a:extLst>
              </p:cNvPr>
              <p:cNvSpPr>
                <a:spLocks noChangeShapeType="1"/>
              </p:cNvSpPr>
              <p:nvPr/>
            </p:nvSpPr>
            <p:spPr bwMode="auto">
              <a:xfrm>
                <a:off x="8657274" y="15472907"/>
                <a:ext cx="210978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37" name="Line 995">
                <a:extLst>
                  <a:ext uri="{FF2B5EF4-FFF2-40B4-BE49-F238E27FC236}">
                    <a16:creationId xmlns:a16="http://schemas.microsoft.com/office/drawing/2014/main" id="{7399786F-E18F-45D5-98FC-C6B97505D028}"/>
                  </a:ext>
                </a:extLst>
              </p:cNvPr>
              <p:cNvSpPr>
                <a:spLocks noChangeShapeType="1"/>
              </p:cNvSpPr>
              <p:nvPr/>
            </p:nvSpPr>
            <p:spPr bwMode="auto">
              <a:xfrm>
                <a:off x="9063674" y="15472907"/>
                <a:ext cx="0" cy="36213"/>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38" name="Line 996">
                <a:extLst>
                  <a:ext uri="{FF2B5EF4-FFF2-40B4-BE49-F238E27FC236}">
                    <a16:creationId xmlns:a16="http://schemas.microsoft.com/office/drawing/2014/main" id="{C687D50A-D1D2-4478-B5F6-4F15A15559A7}"/>
                  </a:ext>
                </a:extLst>
              </p:cNvPr>
              <p:cNvSpPr>
                <a:spLocks noChangeShapeType="1"/>
              </p:cNvSpPr>
              <p:nvPr/>
            </p:nvSpPr>
            <p:spPr bwMode="auto">
              <a:xfrm>
                <a:off x="9489124" y="15472907"/>
                <a:ext cx="0" cy="36213"/>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39" name="Line 997">
                <a:extLst>
                  <a:ext uri="{FF2B5EF4-FFF2-40B4-BE49-F238E27FC236}">
                    <a16:creationId xmlns:a16="http://schemas.microsoft.com/office/drawing/2014/main" id="{A3A0700F-D6C2-4B49-9720-F90B749E9A8E}"/>
                  </a:ext>
                </a:extLst>
              </p:cNvPr>
              <p:cNvSpPr>
                <a:spLocks noChangeShapeType="1"/>
              </p:cNvSpPr>
              <p:nvPr/>
            </p:nvSpPr>
            <p:spPr bwMode="auto">
              <a:xfrm>
                <a:off x="9914574" y="15472907"/>
                <a:ext cx="0" cy="36213"/>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40" name="Line 998">
                <a:extLst>
                  <a:ext uri="{FF2B5EF4-FFF2-40B4-BE49-F238E27FC236}">
                    <a16:creationId xmlns:a16="http://schemas.microsoft.com/office/drawing/2014/main" id="{F3552030-0131-447D-8291-AB5565BA8810}"/>
                  </a:ext>
                </a:extLst>
              </p:cNvPr>
              <p:cNvSpPr>
                <a:spLocks noChangeShapeType="1"/>
              </p:cNvSpPr>
              <p:nvPr/>
            </p:nvSpPr>
            <p:spPr bwMode="auto">
              <a:xfrm>
                <a:off x="10341612" y="15472907"/>
                <a:ext cx="0" cy="36213"/>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41" name="Line 999">
                <a:extLst>
                  <a:ext uri="{FF2B5EF4-FFF2-40B4-BE49-F238E27FC236}">
                    <a16:creationId xmlns:a16="http://schemas.microsoft.com/office/drawing/2014/main" id="{08DE8539-E6BE-43FB-9B0C-47E41EBC8DD8}"/>
                  </a:ext>
                </a:extLst>
              </p:cNvPr>
              <p:cNvSpPr>
                <a:spLocks noChangeShapeType="1"/>
              </p:cNvSpPr>
              <p:nvPr/>
            </p:nvSpPr>
            <p:spPr bwMode="auto">
              <a:xfrm>
                <a:off x="10767062" y="15472907"/>
                <a:ext cx="0" cy="36213"/>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42" name="Rectangle 1000">
                <a:extLst>
                  <a:ext uri="{FF2B5EF4-FFF2-40B4-BE49-F238E27FC236}">
                    <a16:creationId xmlns:a16="http://schemas.microsoft.com/office/drawing/2014/main" id="{25C47CB2-1F31-4861-B7EC-3ED1DD243F3C}"/>
                  </a:ext>
                </a:extLst>
              </p:cNvPr>
              <p:cNvSpPr>
                <a:spLocks noChangeArrowheads="1"/>
              </p:cNvSpPr>
              <p:nvPr/>
            </p:nvSpPr>
            <p:spPr bwMode="auto">
              <a:xfrm>
                <a:off x="8933180" y="1551679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mj-lt"/>
                  </a:rPr>
                  <a:t>20</a:t>
                </a:r>
                <a:endParaRPr kumimoji="0" lang="en-US" altLang="en-US" sz="1100" b="0" i="0" u="none" strike="noStrike" cap="none" normalizeH="0" baseline="0" dirty="0">
                  <a:ln>
                    <a:noFill/>
                  </a:ln>
                  <a:solidFill>
                    <a:schemeClr val="tx1"/>
                  </a:solidFill>
                  <a:effectLst/>
                  <a:latin typeface="+mj-lt"/>
                </a:endParaRPr>
              </a:p>
            </p:txBody>
          </p:sp>
          <p:sp>
            <p:nvSpPr>
              <p:cNvPr id="143" name="Rectangle 1001">
                <a:extLst>
                  <a:ext uri="{FF2B5EF4-FFF2-40B4-BE49-F238E27FC236}">
                    <a16:creationId xmlns:a16="http://schemas.microsoft.com/office/drawing/2014/main" id="{311683A0-3788-4C45-B405-B5A73791D4C8}"/>
                  </a:ext>
                </a:extLst>
              </p:cNvPr>
              <p:cNvSpPr>
                <a:spLocks noChangeArrowheads="1"/>
              </p:cNvSpPr>
              <p:nvPr/>
            </p:nvSpPr>
            <p:spPr bwMode="auto">
              <a:xfrm>
                <a:off x="9361807" y="1551679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40</a:t>
                </a:r>
                <a:endParaRPr kumimoji="0" lang="en-US" altLang="en-US" sz="1100" b="0" i="0" u="none" strike="noStrike" cap="none" normalizeH="0" baseline="0">
                  <a:ln>
                    <a:noFill/>
                  </a:ln>
                  <a:solidFill>
                    <a:schemeClr val="tx1"/>
                  </a:solidFill>
                  <a:effectLst/>
                  <a:latin typeface="+mj-lt"/>
                </a:endParaRPr>
              </a:p>
            </p:txBody>
          </p:sp>
          <p:sp>
            <p:nvSpPr>
              <p:cNvPr id="144" name="Rectangle 1002">
                <a:extLst>
                  <a:ext uri="{FF2B5EF4-FFF2-40B4-BE49-F238E27FC236}">
                    <a16:creationId xmlns:a16="http://schemas.microsoft.com/office/drawing/2014/main" id="{CDA4FF5A-226A-452B-87C6-2945839FB550}"/>
                  </a:ext>
                </a:extLst>
              </p:cNvPr>
              <p:cNvSpPr>
                <a:spLocks noChangeArrowheads="1"/>
              </p:cNvSpPr>
              <p:nvPr/>
            </p:nvSpPr>
            <p:spPr bwMode="auto">
              <a:xfrm>
                <a:off x="9792021" y="1551679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60</a:t>
                </a:r>
                <a:endParaRPr kumimoji="0" lang="en-US" altLang="en-US" sz="1100" b="0" i="0" u="none" strike="noStrike" cap="none" normalizeH="0" baseline="0">
                  <a:ln>
                    <a:noFill/>
                  </a:ln>
                  <a:solidFill>
                    <a:schemeClr val="tx1"/>
                  </a:solidFill>
                  <a:effectLst/>
                  <a:latin typeface="+mj-lt"/>
                </a:endParaRPr>
              </a:p>
            </p:txBody>
          </p:sp>
          <p:sp>
            <p:nvSpPr>
              <p:cNvPr id="145" name="Rectangle 1003">
                <a:extLst>
                  <a:ext uri="{FF2B5EF4-FFF2-40B4-BE49-F238E27FC236}">
                    <a16:creationId xmlns:a16="http://schemas.microsoft.com/office/drawing/2014/main" id="{14898929-910A-492F-9761-D017B2F6D4EE}"/>
                  </a:ext>
                </a:extLst>
              </p:cNvPr>
              <p:cNvSpPr>
                <a:spLocks noChangeArrowheads="1"/>
              </p:cNvSpPr>
              <p:nvPr/>
            </p:nvSpPr>
            <p:spPr bwMode="auto">
              <a:xfrm>
                <a:off x="10211120" y="15516799"/>
                <a:ext cx="26912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80</a:t>
                </a:r>
                <a:endParaRPr kumimoji="0" lang="en-US" altLang="en-US" sz="1100" b="0" i="0" u="none" strike="noStrike" cap="none" normalizeH="0" baseline="0">
                  <a:ln>
                    <a:noFill/>
                  </a:ln>
                  <a:solidFill>
                    <a:schemeClr val="tx1"/>
                  </a:solidFill>
                  <a:effectLst/>
                  <a:latin typeface="+mj-lt"/>
                </a:endParaRPr>
              </a:p>
            </p:txBody>
          </p:sp>
          <p:sp>
            <p:nvSpPr>
              <p:cNvPr id="146" name="Rectangle 1004">
                <a:extLst>
                  <a:ext uri="{FF2B5EF4-FFF2-40B4-BE49-F238E27FC236}">
                    <a16:creationId xmlns:a16="http://schemas.microsoft.com/office/drawing/2014/main" id="{1F9155D8-6E7C-425B-8C0E-629F5572F02D}"/>
                  </a:ext>
                </a:extLst>
              </p:cNvPr>
              <p:cNvSpPr>
                <a:spLocks noChangeArrowheads="1"/>
              </p:cNvSpPr>
              <p:nvPr/>
            </p:nvSpPr>
            <p:spPr bwMode="auto">
              <a:xfrm>
                <a:off x="10587359" y="15516799"/>
                <a:ext cx="403696"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100</a:t>
                </a:r>
                <a:endParaRPr kumimoji="0" lang="en-US" altLang="en-US" sz="1100" b="0" i="0" u="none" strike="noStrike" cap="none" normalizeH="0" baseline="0">
                  <a:ln>
                    <a:noFill/>
                  </a:ln>
                  <a:solidFill>
                    <a:schemeClr val="tx1"/>
                  </a:solidFill>
                  <a:effectLst/>
                  <a:latin typeface="+mj-lt"/>
                </a:endParaRPr>
              </a:p>
            </p:txBody>
          </p:sp>
          <p:sp>
            <p:nvSpPr>
              <p:cNvPr id="147" name="Rectangle 1005">
                <a:extLst>
                  <a:ext uri="{FF2B5EF4-FFF2-40B4-BE49-F238E27FC236}">
                    <a16:creationId xmlns:a16="http://schemas.microsoft.com/office/drawing/2014/main" id="{863EAB32-40C3-4EDA-B553-60AC58E052A1}"/>
                  </a:ext>
                </a:extLst>
              </p:cNvPr>
              <p:cNvSpPr>
                <a:spLocks noChangeArrowheads="1"/>
              </p:cNvSpPr>
              <p:nvPr/>
            </p:nvSpPr>
            <p:spPr bwMode="auto">
              <a:xfrm>
                <a:off x="9112886" y="15817962"/>
                <a:ext cx="1591711"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mj-lt"/>
                  </a:rPr>
                  <a:t>Frequency (Hz)</a:t>
                </a:r>
                <a:endParaRPr kumimoji="0" lang="en-US" altLang="en-US" sz="1100" b="0" i="0" u="none" strike="noStrike" cap="none" normalizeH="0" baseline="0" dirty="0">
                  <a:ln>
                    <a:noFill/>
                  </a:ln>
                  <a:solidFill>
                    <a:schemeClr val="tx1"/>
                  </a:solidFill>
                  <a:effectLst/>
                  <a:latin typeface="+mj-lt"/>
                </a:endParaRPr>
              </a:p>
            </p:txBody>
          </p:sp>
          <p:sp>
            <p:nvSpPr>
              <p:cNvPr id="148" name="Line 1006">
                <a:extLst>
                  <a:ext uri="{FF2B5EF4-FFF2-40B4-BE49-F238E27FC236}">
                    <a16:creationId xmlns:a16="http://schemas.microsoft.com/office/drawing/2014/main" id="{B6534779-E53F-45A8-91A0-0F2E6815D527}"/>
                  </a:ext>
                </a:extLst>
              </p:cNvPr>
              <p:cNvSpPr>
                <a:spLocks noChangeShapeType="1"/>
              </p:cNvSpPr>
              <p:nvPr/>
            </p:nvSpPr>
            <p:spPr bwMode="auto">
              <a:xfrm flipV="1">
                <a:off x="8657274" y="12911376"/>
                <a:ext cx="0" cy="2561531"/>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49" name="Line 1007">
                <a:extLst>
                  <a:ext uri="{FF2B5EF4-FFF2-40B4-BE49-F238E27FC236}">
                    <a16:creationId xmlns:a16="http://schemas.microsoft.com/office/drawing/2014/main" id="{CD1C423A-0CFB-4E9B-AB4C-1B52ADCC3DD5}"/>
                  </a:ext>
                </a:extLst>
              </p:cNvPr>
              <p:cNvSpPr>
                <a:spLocks noChangeShapeType="1"/>
              </p:cNvSpPr>
              <p:nvPr/>
            </p:nvSpPr>
            <p:spPr bwMode="auto">
              <a:xfrm flipH="1">
                <a:off x="8636637" y="15472907"/>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50" name="Line 1008">
                <a:extLst>
                  <a:ext uri="{FF2B5EF4-FFF2-40B4-BE49-F238E27FC236}">
                    <a16:creationId xmlns:a16="http://schemas.microsoft.com/office/drawing/2014/main" id="{8B3692DC-A9F0-4300-8A84-787964CD3E63}"/>
                  </a:ext>
                </a:extLst>
              </p:cNvPr>
              <p:cNvSpPr>
                <a:spLocks noChangeShapeType="1"/>
              </p:cNvSpPr>
              <p:nvPr/>
            </p:nvSpPr>
            <p:spPr bwMode="auto">
              <a:xfrm flipH="1">
                <a:off x="8636637" y="14878266"/>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51" name="Line 1009">
                <a:extLst>
                  <a:ext uri="{FF2B5EF4-FFF2-40B4-BE49-F238E27FC236}">
                    <a16:creationId xmlns:a16="http://schemas.microsoft.com/office/drawing/2014/main" id="{74DCAD22-3D72-41D5-9D8E-EFFE76A499CC}"/>
                  </a:ext>
                </a:extLst>
              </p:cNvPr>
              <p:cNvSpPr>
                <a:spLocks noChangeShapeType="1"/>
              </p:cNvSpPr>
              <p:nvPr/>
            </p:nvSpPr>
            <p:spPr bwMode="auto">
              <a:xfrm flipH="1">
                <a:off x="8636637" y="14285530"/>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52" name="Line 1010">
                <a:extLst>
                  <a:ext uri="{FF2B5EF4-FFF2-40B4-BE49-F238E27FC236}">
                    <a16:creationId xmlns:a16="http://schemas.microsoft.com/office/drawing/2014/main" id="{0CBFAB25-C64D-41F7-B6E4-F6139B12457F}"/>
                  </a:ext>
                </a:extLst>
              </p:cNvPr>
              <p:cNvSpPr>
                <a:spLocks noChangeShapeType="1"/>
              </p:cNvSpPr>
              <p:nvPr/>
            </p:nvSpPr>
            <p:spPr bwMode="auto">
              <a:xfrm flipH="1">
                <a:off x="8636637" y="13690889"/>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53" name="Line 1011">
                <a:extLst>
                  <a:ext uri="{FF2B5EF4-FFF2-40B4-BE49-F238E27FC236}">
                    <a16:creationId xmlns:a16="http://schemas.microsoft.com/office/drawing/2014/main" id="{E363F267-3684-4405-ACD8-B5691A57BCA9}"/>
                  </a:ext>
                </a:extLst>
              </p:cNvPr>
              <p:cNvSpPr>
                <a:spLocks noChangeShapeType="1"/>
              </p:cNvSpPr>
              <p:nvPr/>
            </p:nvSpPr>
            <p:spPr bwMode="auto">
              <a:xfrm flipH="1">
                <a:off x="8636637" y="13096248"/>
                <a:ext cx="20638" cy="0"/>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54" name="Rectangle 1012">
                <a:extLst>
                  <a:ext uri="{FF2B5EF4-FFF2-40B4-BE49-F238E27FC236}">
                    <a16:creationId xmlns:a16="http://schemas.microsoft.com/office/drawing/2014/main" id="{0C1A9F03-CC5E-4E4A-BF66-1A96AC7D70E8}"/>
                  </a:ext>
                </a:extLst>
              </p:cNvPr>
              <p:cNvSpPr>
                <a:spLocks noChangeArrowheads="1"/>
              </p:cNvSpPr>
              <p:nvPr/>
            </p:nvSpPr>
            <p:spPr bwMode="auto">
              <a:xfrm>
                <a:off x="8465187" y="15307093"/>
                <a:ext cx="134566"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0</a:t>
                </a:r>
                <a:endParaRPr kumimoji="0" lang="en-US" altLang="en-US" sz="1100" b="0" i="0" u="none" strike="noStrike" cap="none" normalizeH="0" baseline="0">
                  <a:ln>
                    <a:noFill/>
                  </a:ln>
                  <a:solidFill>
                    <a:schemeClr val="tx1"/>
                  </a:solidFill>
                  <a:effectLst/>
                  <a:latin typeface="+mj-lt"/>
                </a:endParaRPr>
              </a:p>
            </p:txBody>
          </p:sp>
          <p:sp>
            <p:nvSpPr>
              <p:cNvPr id="155" name="Rectangle 1013">
                <a:extLst>
                  <a:ext uri="{FF2B5EF4-FFF2-40B4-BE49-F238E27FC236}">
                    <a16:creationId xmlns:a16="http://schemas.microsoft.com/office/drawing/2014/main" id="{3BAC8676-25DC-4848-AC65-85735AB95E79}"/>
                  </a:ext>
                </a:extLst>
              </p:cNvPr>
              <p:cNvSpPr>
                <a:spLocks noChangeArrowheads="1"/>
              </p:cNvSpPr>
              <p:nvPr/>
            </p:nvSpPr>
            <p:spPr bwMode="auto">
              <a:xfrm>
                <a:off x="8332790" y="14689581"/>
                <a:ext cx="269130"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mj-lt"/>
                  </a:rPr>
                  <a:t>10</a:t>
                </a:r>
                <a:endParaRPr kumimoji="0" lang="en-US" altLang="en-US" sz="1100" b="0" i="0" u="none" strike="noStrike" cap="none" normalizeH="0" baseline="0" dirty="0">
                  <a:ln>
                    <a:noFill/>
                  </a:ln>
                  <a:solidFill>
                    <a:schemeClr val="tx1"/>
                  </a:solidFill>
                  <a:effectLst/>
                  <a:latin typeface="+mj-lt"/>
                </a:endParaRPr>
              </a:p>
            </p:txBody>
          </p:sp>
          <p:sp>
            <p:nvSpPr>
              <p:cNvPr id="156" name="Rectangle 1014">
                <a:extLst>
                  <a:ext uri="{FF2B5EF4-FFF2-40B4-BE49-F238E27FC236}">
                    <a16:creationId xmlns:a16="http://schemas.microsoft.com/office/drawing/2014/main" id="{D68781A6-EFF1-45BB-8F23-F88C444D54E7}"/>
                  </a:ext>
                </a:extLst>
              </p:cNvPr>
              <p:cNvSpPr>
                <a:spLocks noChangeArrowheads="1"/>
              </p:cNvSpPr>
              <p:nvPr/>
            </p:nvSpPr>
            <p:spPr bwMode="auto">
              <a:xfrm>
                <a:off x="8332790" y="14085411"/>
                <a:ext cx="269130"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20</a:t>
                </a:r>
                <a:endParaRPr kumimoji="0" lang="en-US" altLang="en-US" sz="1100" b="0" i="0" u="none" strike="noStrike" cap="none" normalizeH="0" baseline="0">
                  <a:ln>
                    <a:noFill/>
                  </a:ln>
                  <a:solidFill>
                    <a:schemeClr val="tx1"/>
                  </a:solidFill>
                  <a:effectLst/>
                  <a:latin typeface="+mj-lt"/>
                </a:endParaRPr>
              </a:p>
            </p:txBody>
          </p:sp>
          <p:sp>
            <p:nvSpPr>
              <p:cNvPr id="157" name="Rectangle 1015">
                <a:extLst>
                  <a:ext uri="{FF2B5EF4-FFF2-40B4-BE49-F238E27FC236}">
                    <a16:creationId xmlns:a16="http://schemas.microsoft.com/office/drawing/2014/main" id="{92ECEF8C-300D-4973-B68E-33B3ABDA3AE5}"/>
                  </a:ext>
                </a:extLst>
              </p:cNvPr>
              <p:cNvSpPr>
                <a:spLocks noChangeArrowheads="1"/>
              </p:cNvSpPr>
              <p:nvPr/>
            </p:nvSpPr>
            <p:spPr bwMode="auto">
              <a:xfrm>
                <a:off x="8332790" y="13498394"/>
                <a:ext cx="269130"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30</a:t>
                </a:r>
                <a:endParaRPr kumimoji="0" lang="en-US" altLang="en-US" sz="1100" b="0" i="0" u="none" strike="noStrike" cap="none" normalizeH="0" baseline="0">
                  <a:ln>
                    <a:noFill/>
                  </a:ln>
                  <a:solidFill>
                    <a:schemeClr val="tx1"/>
                  </a:solidFill>
                  <a:effectLst/>
                  <a:latin typeface="+mj-lt"/>
                </a:endParaRPr>
              </a:p>
            </p:txBody>
          </p:sp>
          <p:sp>
            <p:nvSpPr>
              <p:cNvPr id="158" name="Rectangle 1016">
                <a:extLst>
                  <a:ext uri="{FF2B5EF4-FFF2-40B4-BE49-F238E27FC236}">
                    <a16:creationId xmlns:a16="http://schemas.microsoft.com/office/drawing/2014/main" id="{3EB7C4DE-D387-4387-A6B6-D49EC97A1103}"/>
                  </a:ext>
                </a:extLst>
              </p:cNvPr>
              <p:cNvSpPr>
                <a:spLocks noChangeArrowheads="1"/>
              </p:cNvSpPr>
              <p:nvPr/>
            </p:nvSpPr>
            <p:spPr bwMode="auto">
              <a:xfrm>
                <a:off x="8332790" y="12896129"/>
                <a:ext cx="269130"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62626"/>
                    </a:solidFill>
                    <a:effectLst/>
                    <a:latin typeface="+mj-lt"/>
                  </a:rPr>
                  <a:t>40</a:t>
                </a:r>
                <a:endParaRPr kumimoji="0" lang="en-US" altLang="en-US" sz="1100" b="0" i="0" u="none" strike="noStrike" cap="none" normalizeH="0" baseline="0">
                  <a:ln>
                    <a:noFill/>
                  </a:ln>
                  <a:solidFill>
                    <a:schemeClr val="tx1"/>
                  </a:solidFill>
                  <a:effectLst/>
                  <a:latin typeface="+mj-lt"/>
                </a:endParaRPr>
              </a:p>
            </p:txBody>
          </p:sp>
          <p:sp>
            <p:nvSpPr>
              <p:cNvPr id="159" name="Freeform 1017">
                <a:extLst>
                  <a:ext uri="{FF2B5EF4-FFF2-40B4-BE49-F238E27FC236}">
                    <a16:creationId xmlns:a16="http://schemas.microsoft.com/office/drawing/2014/main" id="{D9425B70-30F8-49EE-97CC-21F28F4C91A9}"/>
                  </a:ext>
                </a:extLst>
              </p:cNvPr>
              <p:cNvSpPr>
                <a:spLocks/>
              </p:cNvSpPr>
              <p:nvPr/>
            </p:nvSpPr>
            <p:spPr bwMode="auto">
              <a:xfrm>
                <a:off x="8657274" y="12911376"/>
                <a:ext cx="2109788" cy="2477671"/>
              </a:xfrm>
              <a:custGeom>
                <a:avLst/>
                <a:gdLst>
                  <a:gd name="T0" fmla="*/ 20 w 1329"/>
                  <a:gd name="T1" fmla="*/ 174 h 1300"/>
                  <a:gd name="T2" fmla="*/ 47 w 1329"/>
                  <a:gd name="T3" fmla="*/ 432 h 1300"/>
                  <a:gd name="T4" fmla="*/ 74 w 1329"/>
                  <a:gd name="T5" fmla="*/ 595 h 1300"/>
                  <a:gd name="T6" fmla="*/ 101 w 1329"/>
                  <a:gd name="T7" fmla="*/ 737 h 1300"/>
                  <a:gd name="T8" fmla="*/ 128 w 1329"/>
                  <a:gd name="T9" fmla="*/ 855 h 1300"/>
                  <a:gd name="T10" fmla="*/ 155 w 1329"/>
                  <a:gd name="T11" fmla="*/ 940 h 1300"/>
                  <a:gd name="T12" fmla="*/ 181 w 1329"/>
                  <a:gd name="T13" fmla="*/ 991 h 1300"/>
                  <a:gd name="T14" fmla="*/ 208 w 1329"/>
                  <a:gd name="T15" fmla="*/ 1024 h 1300"/>
                  <a:gd name="T16" fmla="*/ 235 w 1329"/>
                  <a:gd name="T17" fmla="*/ 1063 h 1300"/>
                  <a:gd name="T18" fmla="*/ 262 w 1329"/>
                  <a:gd name="T19" fmla="*/ 1080 h 1300"/>
                  <a:gd name="T20" fmla="*/ 289 w 1329"/>
                  <a:gd name="T21" fmla="*/ 1112 h 1300"/>
                  <a:gd name="T22" fmla="*/ 316 w 1329"/>
                  <a:gd name="T23" fmla="*/ 1121 h 1300"/>
                  <a:gd name="T24" fmla="*/ 343 w 1329"/>
                  <a:gd name="T25" fmla="*/ 1117 h 1300"/>
                  <a:gd name="T26" fmla="*/ 370 w 1329"/>
                  <a:gd name="T27" fmla="*/ 1131 h 1300"/>
                  <a:gd name="T28" fmla="*/ 396 w 1329"/>
                  <a:gd name="T29" fmla="*/ 1116 h 1300"/>
                  <a:gd name="T30" fmla="*/ 423 w 1329"/>
                  <a:gd name="T31" fmla="*/ 1130 h 1300"/>
                  <a:gd name="T32" fmla="*/ 450 w 1329"/>
                  <a:gd name="T33" fmla="*/ 1142 h 1300"/>
                  <a:gd name="T34" fmla="*/ 477 w 1329"/>
                  <a:gd name="T35" fmla="*/ 1140 h 1300"/>
                  <a:gd name="T36" fmla="*/ 504 w 1329"/>
                  <a:gd name="T37" fmla="*/ 1146 h 1300"/>
                  <a:gd name="T38" fmla="*/ 531 w 1329"/>
                  <a:gd name="T39" fmla="*/ 1154 h 1300"/>
                  <a:gd name="T40" fmla="*/ 557 w 1329"/>
                  <a:gd name="T41" fmla="*/ 1164 h 1300"/>
                  <a:gd name="T42" fmla="*/ 584 w 1329"/>
                  <a:gd name="T43" fmla="*/ 1165 h 1300"/>
                  <a:gd name="T44" fmla="*/ 611 w 1329"/>
                  <a:gd name="T45" fmla="*/ 1173 h 1300"/>
                  <a:gd name="T46" fmla="*/ 638 w 1329"/>
                  <a:gd name="T47" fmla="*/ 1170 h 1300"/>
                  <a:gd name="T48" fmla="*/ 665 w 1329"/>
                  <a:gd name="T49" fmla="*/ 1174 h 1300"/>
                  <a:gd name="T50" fmla="*/ 692 w 1329"/>
                  <a:gd name="T51" fmla="*/ 1170 h 1300"/>
                  <a:gd name="T52" fmla="*/ 718 w 1329"/>
                  <a:gd name="T53" fmla="*/ 1183 h 1300"/>
                  <a:gd name="T54" fmla="*/ 745 w 1329"/>
                  <a:gd name="T55" fmla="*/ 1184 h 1300"/>
                  <a:gd name="T56" fmla="*/ 772 w 1329"/>
                  <a:gd name="T57" fmla="*/ 1189 h 1300"/>
                  <a:gd name="T58" fmla="*/ 799 w 1329"/>
                  <a:gd name="T59" fmla="*/ 1196 h 1300"/>
                  <a:gd name="T60" fmla="*/ 826 w 1329"/>
                  <a:gd name="T61" fmla="*/ 1199 h 1300"/>
                  <a:gd name="T62" fmla="*/ 853 w 1329"/>
                  <a:gd name="T63" fmla="*/ 1206 h 1300"/>
                  <a:gd name="T64" fmla="*/ 880 w 1329"/>
                  <a:gd name="T65" fmla="*/ 1208 h 1300"/>
                  <a:gd name="T66" fmla="*/ 907 w 1329"/>
                  <a:gd name="T67" fmla="*/ 1220 h 1300"/>
                  <a:gd name="T68" fmla="*/ 933 w 1329"/>
                  <a:gd name="T69" fmla="*/ 1222 h 1300"/>
                  <a:gd name="T70" fmla="*/ 960 w 1329"/>
                  <a:gd name="T71" fmla="*/ 1228 h 1300"/>
                  <a:gd name="T72" fmla="*/ 987 w 1329"/>
                  <a:gd name="T73" fmla="*/ 1228 h 1300"/>
                  <a:gd name="T74" fmla="*/ 1014 w 1329"/>
                  <a:gd name="T75" fmla="*/ 1238 h 1300"/>
                  <a:gd name="T76" fmla="*/ 1041 w 1329"/>
                  <a:gd name="T77" fmla="*/ 1247 h 1300"/>
                  <a:gd name="T78" fmla="*/ 1068 w 1329"/>
                  <a:gd name="T79" fmla="*/ 1262 h 1300"/>
                  <a:gd name="T80" fmla="*/ 1094 w 1329"/>
                  <a:gd name="T81" fmla="*/ 1261 h 1300"/>
                  <a:gd name="T82" fmla="*/ 1121 w 1329"/>
                  <a:gd name="T83" fmla="*/ 1264 h 1300"/>
                  <a:gd name="T84" fmla="*/ 1148 w 1329"/>
                  <a:gd name="T85" fmla="*/ 1272 h 1300"/>
                  <a:gd name="T86" fmla="*/ 1175 w 1329"/>
                  <a:gd name="T87" fmla="*/ 1284 h 1300"/>
                  <a:gd name="T88" fmla="*/ 1202 w 1329"/>
                  <a:gd name="T89" fmla="*/ 1276 h 1300"/>
                  <a:gd name="T90" fmla="*/ 1228 w 1329"/>
                  <a:gd name="T91" fmla="*/ 1280 h 1300"/>
                  <a:gd name="T92" fmla="*/ 1255 w 1329"/>
                  <a:gd name="T93" fmla="*/ 1291 h 1300"/>
                  <a:gd name="T94" fmla="*/ 1282 w 1329"/>
                  <a:gd name="T95" fmla="*/ 1289 h 1300"/>
                  <a:gd name="T96" fmla="*/ 1309 w 1329"/>
                  <a:gd name="T97" fmla="*/ 1295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9" h="1300">
                    <a:moveTo>
                      <a:pt x="0" y="0"/>
                    </a:moveTo>
                    <a:lnTo>
                      <a:pt x="7" y="34"/>
                    </a:lnTo>
                    <a:lnTo>
                      <a:pt x="14" y="102"/>
                    </a:lnTo>
                    <a:lnTo>
                      <a:pt x="20" y="174"/>
                    </a:lnTo>
                    <a:lnTo>
                      <a:pt x="27" y="242"/>
                    </a:lnTo>
                    <a:lnTo>
                      <a:pt x="34" y="312"/>
                    </a:lnTo>
                    <a:lnTo>
                      <a:pt x="40" y="377"/>
                    </a:lnTo>
                    <a:lnTo>
                      <a:pt x="47" y="432"/>
                    </a:lnTo>
                    <a:lnTo>
                      <a:pt x="54" y="481"/>
                    </a:lnTo>
                    <a:lnTo>
                      <a:pt x="61" y="528"/>
                    </a:lnTo>
                    <a:lnTo>
                      <a:pt x="67" y="568"/>
                    </a:lnTo>
                    <a:lnTo>
                      <a:pt x="74" y="595"/>
                    </a:lnTo>
                    <a:lnTo>
                      <a:pt x="81" y="619"/>
                    </a:lnTo>
                    <a:lnTo>
                      <a:pt x="88" y="658"/>
                    </a:lnTo>
                    <a:lnTo>
                      <a:pt x="94" y="701"/>
                    </a:lnTo>
                    <a:lnTo>
                      <a:pt x="101" y="737"/>
                    </a:lnTo>
                    <a:lnTo>
                      <a:pt x="108" y="767"/>
                    </a:lnTo>
                    <a:lnTo>
                      <a:pt x="115" y="789"/>
                    </a:lnTo>
                    <a:lnTo>
                      <a:pt x="121" y="821"/>
                    </a:lnTo>
                    <a:lnTo>
                      <a:pt x="128" y="855"/>
                    </a:lnTo>
                    <a:lnTo>
                      <a:pt x="135" y="880"/>
                    </a:lnTo>
                    <a:lnTo>
                      <a:pt x="141" y="898"/>
                    </a:lnTo>
                    <a:lnTo>
                      <a:pt x="148" y="924"/>
                    </a:lnTo>
                    <a:lnTo>
                      <a:pt x="155" y="940"/>
                    </a:lnTo>
                    <a:lnTo>
                      <a:pt x="161" y="949"/>
                    </a:lnTo>
                    <a:lnTo>
                      <a:pt x="168" y="966"/>
                    </a:lnTo>
                    <a:lnTo>
                      <a:pt x="175" y="983"/>
                    </a:lnTo>
                    <a:lnTo>
                      <a:pt x="181" y="991"/>
                    </a:lnTo>
                    <a:lnTo>
                      <a:pt x="188" y="997"/>
                    </a:lnTo>
                    <a:lnTo>
                      <a:pt x="195" y="1007"/>
                    </a:lnTo>
                    <a:lnTo>
                      <a:pt x="202" y="1019"/>
                    </a:lnTo>
                    <a:lnTo>
                      <a:pt x="208" y="1024"/>
                    </a:lnTo>
                    <a:lnTo>
                      <a:pt x="215" y="1032"/>
                    </a:lnTo>
                    <a:lnTo>
                      <a:pt x="222" y="1042"/>
                    </a:lnTo>
                    <a:lnTo>
                      <a:pt x="229" y="1056"/>
                    </a:lnTo>
                    <a:lnTo>
                      <a:pt x="235" y="1063"/>
                    </a:lnTo>
                    <a:lnTo>
                      <a:pt x="242" y="1072"/>
                    </a:lnTo>
                    <a:lnTo>
                      <a:pt x="249" y="1078"/>
                    </a:lnTo>
                    <a:lnTo>
                      <a:pt x="256" y="1075"/>
                    </a:lnTo>
                    <a:lnTo>
                      <a:pt x="262" y="1080"/>
                    </a:lnTo>
                    <a:lnTo>
                      <a:pt x="269" y="1093"/>
                    </a:lnTo>
                    <a:lnTo>
                      <a:pt x="276" y="1099"/>
                    </a:lnTo>
                    <a:lnTo>
                      <a:pt x="282" y="1106"/>
                    </a:lnTo>
                    <a:lnTo>
                      <a:pt x="289" y="1112"/>
                    </a:lnTo>
                    <a:lnTo>
                      <a:pt x="295" y="1110"/>
                    </a:lnTo>
                    <a:lnTo>
                      <a:pt x="302" y="1106"/>
                    </a:lnTo>
                    <a:lnTo>
                      <a:pt x="309" y="1116"/>
                    </a:lnTo>
                    <a:lnTo>
                      <a:pt x="316" y="1121"/>
                    </a:lnTo>
                    <a:lnTo>
                      <a:pt x="322" y="1119"/>
                    </a:lnTo>
                    <a:lnTo>
                      <a:pt x="329" y="1116"/>
                    </a:lnTo>
                    <a:lnTo>
                      <a:pt x="336" y="1117"/>
                    </a:lnTo>
                    <a:lnTo>
                      <a:pt x="343" y="1117"/>
                    </a:lnTo>
                    <a:lnTo>
                      <a:pt x="349" y="1124"/>
                    </a:lnTo>
                    <a:lnTo>
                      <a:pt x="356" y="1130"/>
                    </a:lnTo>
                    <a:lnTo>
                      <a:pt x="363" y="1131"/>
                    </a:lnTo>
                    <a:lnTo>
                      <a:pt x="370" y="1131"/>
                    </a:lnTo>
                    <a:lnTo>
                      <a:pt x="376" y="1129"/>
                    </a:lnTo>
                    <a:lnTo>
                      <a:pt x="383" y="1125"/>
                    </a:lnTo>
                    <a:lnTo>
                      <a:pt x="390" y="1121"/>
                    </a:lnTo>
                    <a:lnTo>
                      <a:pt x="396" y="1116"/>
                    </a:lnTo>
                    <a:lnTo>
                      <a:pt x="403" y="1120"/>
                    </a:lnTo>
                    <a:lnTo>
                      <a:pt x="410" y="1126"/>
                    </a:lnTo>
                    <a:lnTo>
                      <a:pt x="416" y="1128"/>
                    </a:lnTo>
                    <a:lnTo>
                      <a:pt x="423" y="1130"/>
                    </a:lnTo>
                    <a:lnTo>
                      <a:pt x="430" y="1133"/>
                    </a:lnTo>
                    <a:lnTo>
                      <a:pt x="436" y="1136"/>
                    </a:lnTo>
                    <a:lnTo>
                      <a:pt x="443" y="1140"/>
                    </a:lnTo>
                    <a:lnTo>
                      <a:pt x="450" y="1142"/>
                    </a:lnTo>
                    <a:lnTo>
                      <a:pt x="457" y="1141"/>
                    </a:lnTo>
                    <a:lnTo>
                      <a:pt x="463" y="1141"/>
                    </a:lnTo>
                    <a:lnTo>
                      <a:pt x="470" y="1140"/>
                    </a:lnTo>
                    <a:lnTo>
                      <a:pt x="477" y="1140"/>
                    </a:lnTo>
                    <a:lnTo>
                      <a:pt x="484" y="1142"/>
                    </a:lnTo>
                    <a:lnTo>
                      <a:pt x="490" y="1142"/>
                    </a:lnTo>
                    <a:lnTo>
                      <a:pt x="497" y="1141"/>
                    </a:lnTo>
                    <a:lnTo>
                      <a:pt x="504" y="1146"/>
                    </a:lnTo>
                    <a:lnTo>
                      <a:pt x="511" y="1155"/>
                    </a:lnTo>
                    <a:lnTo>
                      <a:pt x="517" y="1157"/>
                    </a:lnTo>
                    <a:lnTo>
                      <a:pt x="524" y="1155"/>
                    </a:lnTo>
                    <a:lnTo>
                      <a:pt x="531" y="1154"/>
                    </a:lnTo>
                    <a:lnTo>
                      <a:pt x="537" y="1156"/>
                    </a:lnTo>
                    <a:lnTo>
                      <a:pt x="544" y="1159"/>
                    </a:lnTo>
                    <a:lnTo>
                      <a:pt x="551" y="1163"/>
                    </a:lnTo>
                    <a:lnTo>
                      <a:pt x="557" y="1164"/>
                    </a:lnTo>
                    <a:lnTo>
                      <a:pt x="564" y="1162"/>
                    </a:lnTo>
                    <a:lnTo>
                      <a:pt x="571" y="1158"/>
                    </a:lnTo>
                    <a:lnTo>
                      <a:pt x="577" y="1159"/>
                    </a:lnTo>
                    <a:lnTo>
                      <a:pt x="584" y="1165"/>
                    </a:lnTo>
                    <a:lnTo>
                      <a:pt x="591" y="1168"/>
                    </a:lnTo>
                    <a:lnTo>
                      <a:pt x="598" y="1169"/>
                    </a:lnTo>
                    <a:lnTo>
                      <a:pt x="604" y="1172"/>
                    </a:lnTo>
                    <a:lnTo>
                      <a:pt x="611" y="1173"/>
                    </a:lnTo>
                    <a:lnTo>
                      <a:pt x="618" y="1172"/>
                    </a:lnTo>
                    <a:lnTo>
                      <a:pt x="625" y="1167"/>
                    </a:lnTo>
                    <a:lnTo>
                      <a:pt x="631" y="1166"/>
                    </a:lnTo>
                    <a:lnTo>
                      <a:pt x="638" y="1170"/>
                    </a:lnTo>
                    <a:lnTo>
                      <a:pt x="645" y="1173"/>
                    </a:lnTo>
                    <a:lnTo>
                      <a:pt x="652" y="1172"/>
                    </a:lnTo>
                    <a:lnTo>
                      <a:pt x="658" y="1172"/>
                    </a:lnTo>
                    <a:lnTo>
                      <a:pt x="665" y="1174"/>
                    </a:lnTo>
                    <a:lnTo>
                      <a:pt x="672" y="1177"/>
                    </a:lnTo>
                    <a:lnTo>
                      <a:pt x="678" y="1176"/>
                    </a:lnTo>
                    <a:lnTo>
                      <a:pt x="685" y="1173"/>
                    </a:lnTo>
                    <a:lnTo>
                      <a:pt x="692" y="1170"/>
                    </a:lnTo>
                    <a:lnTo>
                      <a:pt x="698" y="1169"/>
                    </a:lnTo>
                    <a:lnTo>
                      <a:pt x="705" y="1172"/>
                    </a:lnTo>
                    <a:lnTo>
                      <a:pt x="712" y="1179"/>
                    </a:lnTo>
                    <a:lnTo>
                      <a:pt x="718" y="1183"/>
                    </a:lnTo>
                    <a:lnTo>
                      <a:pt x="725" y="1179"/>
                    </a:lnTo>
                    <a:lnTo>
                      <a:pt x="732" y="1175"/>
                    </a:lnTo>
                    <a:lnTo>
                      <a:pt x="739" y="1178"/>
                    </a:lnTo>
                    <a:lnTo>
                      <a:pt x="745" y="1184"/>
                    </a:lnTo>
                    <a:lnTo>
                      <a:pt x="752" y="1189"/>
                    </a:lnTo>
                    <a:lnTo>
                      <a:pt x="759" y="1189"/>
                    </a:lnTo>
                    <a:lnTo>
                      <a:pt x="766" y="1189"/>
                    </a:lnTo>
                    <a:lnTo>
                      <a:pt x="772" y="1189"/>
                    </a:lnTo>
                    <a:lnTo>
                      <a:pt x="779" y="1189"/>
                    </a:lnTo>
                    <a:lnTo>
                      <a:pt x="786" y="1190"/>
                    </a:lnTo>
                    <a:lnTo>
                      <a:pt x="792" y="1193"/>
                    </a:lnTo>
                    <a:lnTo>
                      <a:pt x="799" y="1196"/>
                    </a:lnTo>
                    <a:lnTo>
                      <a:pt x="806" y="1199"/>
                    </a:lnTo>
                    <a:lnTo>
                      <a:pt x="812" y="1200"/>
                    </a:lnTo>
                    <a:lnTo>
                      <a:pt x="819" y="1200"/>
                    </a:lnTo>
                    <a:lnTo>
                      <a:pt x="826" y="1199"/>
                    </a:lnTo>
                    <a:lnTo>
                      <a:pt x="832" y="1199"/>
                    </a:lnTo>
                    <a:lnTo>
                      <a:pt x="839" y="1202"/>
                    </a:lnTo>
                    <a:lnTo>
                      <a:pt x="846" y="1206"/>
                    </a:lnTo>
                    <a:lnTo>
                      <a:pt x="853" y="1206"/>
                    </a:lnTo>
                    <a:lnTo>
                      <a:pt x="859" y="1205"/>
                    </a:lnTo>
                    <a:lnTo>
                      <a:pt x="866" y="1208"/>
                    </a:lnTo>
                    <a:lnTo>
                      <a:pt x="873" y="1210"/>
                    </a:lnTo>
                    <a:lnTo>
                      <a:pt x="880" y="1208"/>
                    </a:lnTo>
                    <a:lnTo>
                      <a:pt x="886" y="1207"/>
                    </a:lnTo>
                    <a:lnTo>
                      <a:pt x="893" y="1211"/>
                    </a:lnTo>
                    <a:lnTo>
                      <a:pt x="900" y="1215"/>
                    </a:lnTo>
                    <a:lnTo>
                      <a:pt x="907" y="1220"/>
                    </a:lnTo>
                    <a:lnTo>
                      <a:pt x="913" y="1224"/>
                    </a:lnTo>
                    <a:lnTo>
                      <a:pt x="920" y="1226"/>
                    </a:lnTo>
                    <a:lnTo>
                      <a:pt x="927" y="1226"/>
                    </a:lnTo>
                    <a:lnTo>
                      <a:pt x="933" y="1222"/>
                    </a:lnTo>
                    <a:lnTo>
                      <a:pt x="940" y="1220"/>
                    </a:lnTo>
                    <a:lnTo>
                      <a:pt x="947" y="1225"/>
                    </a:lnTo>
                    <a:lnTo>
                      <a:pt x="953" y="1228"/>
                    </a:lnTo>
                    <a:lnTo>
                      <a:pt x="960" y="1228"/>
                    </a:lnTo>
                    <a:lnTo>
                      <a:pt x="967" y="1229"/>
                    </a:lnTo>
                    <a:lnTo>
                      <a:pt x="973" y="1227"/>
                    </a:lnTo>
                    <a:lnTo>
                      <a:pt x="980" y="1226"/>
                    </a:lnTo>
                    <a:lnTo>
                      <a:pt x="987" y="1228"/>
                    </a:lnTo>
                    <a:lnTo>
                      <a:pt x="994" y="1232"/>
                    </a:lnTo>
                    <a:lnTo>
                      <a:pt x="1000" y="1234"/>
                    </a:lnTo>
                    <a:lnTo>
                      <a:pt x="1007" y="1237"/>
                    </a:lnTo>
                    <a:lnTo>
                      <a:pt x="1014" y="1238"/>
                    </a:lnTo>
                    <a:lnTo>
                      <a:pt x="1021" y="1236"/>
                    </a:lnTo>
                    <a:lnTo>
                      <a:pt x="1027" y="1236"/>
                    </a:lnTo>
                    <a:lnTo>
                      <a:pt x="1034" y="1240"/>
                    </a:lnTo>
                    <a:lnTo>
                      <a:pt x="1041" y="1247"/>
                    </a:lnTo>
                    <a:lnTo>
                      <a:pt x="1048" y="1251"/>
                    </a:lnTo>
                    <a:lnTo>
                      <a:pt x="1054" y="1252"/>
                    </a:lnTo>
                    <a:lnTo>
                      <a:pt x="1061" y="1256"/>
                    </a:lnTo>
                    <a:lnTo>
                      <a:pt x="1068" y="1262"/>
                    </a:lnTo>
                    <a:lnTo>
                      <a:pt x="1074" y="1266"/>
                    </a:lnTo>
                    <a:lnTo>
                      <a:pt x="1081" y="1265"/>
                    </a:lnTo>
                    <a:lnTo>
                      <a:pt x="1088" y="1262"/>
                    </a:lnTo>
                    <a:lnTo>
                      <a:pt x="1094" y="1261"/>
                    </a:lnTo>
                    <a:lnTo>
                      <a:pt x="1101" y="1263"/>
                    </a:lnTo>
                    <a:lnTo>
                      <a:pt x="1108" y="1265"/>
                    </a:lnTo>
                    <a:lnTo>
                      <a:pt x="1114" y="1265"/>
                    </a:lnTo>
                    <a:lnTo>
                      <a:pt x="1121" y="1264"/>
                    </a:lnTo>
                    <a:lnTo>
                      <a:pt x="1128" y="1265"/>
                    </a:lnTo>
                    <a:lnTo>
                      <a:pt x="1135" y="1269"/>
                    </a:lnTo>
                    <a:lnTo>
                      <a:pt x="1141" y="1271"/>
                    </a:lnTo>
                    <a:lnTo>
                      <a:pt x="1148" y="1272"/>
                    </a:lnTo>
                    <a:lnTo>
                      <a:pt x="1155" y="1275"/>
                    </a:lnTo>
                    <a:lnTo>
                      <a:pt x="1162" y="1278"/>
                    </a:lnTo>
                    <a:lnTo>
                      <a:pt x="1168" y="1282"/>
                    </a:lnTo>
                    <a:lnTo>
                      <a:pt x="1175" y="1284"/>
                    </a:lnTo>
                    <a:lnTo>
                      <a:pt x="1182" y="1283"/>
                    </a:lnTo>
                    <a:lnTo>
                      <a:pt x="1188" y="1280"/>
                    </a:lnTo>
                    <a:lnTo>
                      <a:pt x="1195" y="1277"/>
                    </a:lnTo>
                    <a:lnTo>
                      <a:pt x="1202" y="1276"/>
                    </a:lnTo>
                    <a:lnTo>
                      <a:pt x="1208" y="1278"/>
                    </a:lnTo>
                    <a:lnTo>
                      <a:pt x="1215" y="1278"/>
                    </a:lnTo>
                    <a:lnTo>
                      <a:pt x="1222" y="1278"/>
                    </a:lnTo>
                    <a:lnTo>
                      <a:pt x="1228" y="1280"/>
                    </a:lnTo>
                    <a:lnTo>
                      <a:pt x="1235" y="1281"/>
                    </a:lnTo>
                    <a:lnTo>
                      <a:pt x="1242" y="1283"/>
                    </a:lnTo>
                    <a:lnTo>
                      <a:pt x="1249" y="1289"/>
                    </a:lnTo>
                    <a:lnTo>
                      <a:pt x="1255" y="1291"/>
                    </a:lnTo>
                    <a:lnTo>
                      <a:pt x="1262" y="1288"/>
                    </a:lnTo>
                    <a:lnTo>
                      <a:pt x="1269" y="1283"/>
                    </a:lnTo>
                    <a:lnTo>
                      <a:pt x="1276" y="1283"/>
                    </a:lnTo>
                    <a:lnTo>
                      <a:pt x="1282" y="1289"/>
                    </a:lnTo>
                    <a:lnTo>
                      <a:pt x="1289" y="1293"/>
                    </a:lnTo>
                    <a:lnTo>
                      <a:pt x="1296" y="1295"/>
                    </a:lnTo>
                    <a:lnTo>
                      <a:pt x="1303" y="1295"/>
                    </a:lnTo>
                    <a:lnTo>
                      <a:pt x="1309" y="1295"/>
                    </a:lnTo>
                    <a:lnTo>
                      <a:pt x="1316" y="1295"/>
                    </a:lnTo>
                    <a:lnTo>
                      <a:pt x="1323" y="1296"/>
                    </a:lnTo>
                    <a:lnTo>
                      <a:pt x="1329" y="1300"/>
                    </a:lnTo>
                  </a:path>
                </a:pathLst>
              </a:custGeom>
              <a:noFill/>
              <a:ln w="38100"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latin typeface="+mj-lt"/>
                </a:endParaRPr>
              </a:p>
            </p:txBody>
          </p:sp>
          <p:sp>
            <p:nvSpPr>
              <p:cNvPr id="160" name="Rectangle 1005">
                <a:extLst>
                  <a:ext uri="{FF2B5EF4-FFF2-40B4-BE49-F238E27FC236}">
                    <a16:creationId xmlns:a16="http://schemas.microsoft.com/office/drawing/2014/main" id="{1124112F-1A14-4735-9305-7B6382AC89EE}"/>
                  </a:ext>
                </a:extLst>
              </p:cNvPr>
              <p:cNvSpPr>
                <a:spLocks noChangeArrowheads="1"/>
              </p:cNvSpPr>
              <p:nvPr/>
            </p:nvSpPr>
            <p:spPr bwMode="auto">
              <a:xfrm rot="16200000">
                <a:off x="7951965" y="13974936"/>
                <a:ext cx="277370"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mj-lt"/>
                  </a:rPr>
                  <a:t>dB</a:t>
                </a:r>
                <a:endParaRPr kumimoji="0" lang="en-US" altLang="en-US" sz="1100" b="0" i="0" u="none" strike="noStrike" cap="none" normalizeH="0" baseline="0" dirty="0">
                  <a:ln>
                    <a:noFill/>
                  </a:ln>
                  <a:solidFill>
                    <a:schemeClr val="tx1"/>
                  </a:solidFill>
                  <a:effectLst/>
                  <a:latin typeface="+mj-lt"/>
                </a:endParaRPr>
              </a:p>
            </p:txBody>
          </p:sp>
        </p:grpSp>
        <p:sp>
          <p:nvSpPr>
            <p:cNvPr id="128" name="Rectangle 1005">
              <a:extLst>
                <a:ext uri="{FF2B5EF4-FFF2-40B4-BE49-F238E27FC236}">
                  <a16:creationId xmlns:a16="http://schemas.microsoft.com/office/drawing/2014/main" id="{763D267C-2077-48B7-A583-7FE4CAF5DBC2}"/>
                </a:ext>
              </a:extLst>
            </p:cNvPr>
            <p:cNvSpPr>
              <a:spLocks noChangeArrowheads="1"/>
            </p:cNvSpPr>
            <p:nvPr/>
          </p:nvSpPr>
          <p:spPr bwMode="auto">
            <a:xfrm rot="16200000">
              <a:off x="6291563" y="11963151"/>
              <a:ext cx="321309" cy="31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62626"/>
                  </a:solidFill>
                  <a:effectLst/>
                  <a:latin typeface="Arial" panose="020B0604020202020204" pitchFamily="34" charset="0"/>
                </a:rPr>
                <a:t>dB</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129" name="Rectangle 154">
              <a:extLst>
                <a:ext uri="{FF2B5EF4-FFF2-40B4-BE49-F238E27FC236}">
                  <a16:creationId xmlns:a16="http://schemas.microsoft.com/office/drawing/2014/main" id="{0A08103D-B4EE-4274-AA54-EB5C0805D46E}"/>
                </a:ext>
              </a:extLst>
            </p:cNvPr>
            <p:cNvSpPr>
              <a:spLocks noChangeArrowheads="1"/>
            </p:cNvSpPr>
            <p:nvPr/>
          </p:nvSpPr>
          <p:spPr bwMode="auto">
            <a:xfrm>
              <a:off x="7242402" y="10870882"/>
              <a:ext cx="1870927" cy="73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Lesioned (M1)</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0" name="Rectangle 154">
              <a:extLst>
                <a:ext uri="{FF2B5EF4-FFF2-40B4-BE49-F238E27FC236}">
                  <a16:creationId xmlns:a16="http://schemas.microsoft.com/office/drawing/2014/main" id="{4EE1EEA5-D0EF-4113-BDDE-D5FD214DBA0B}"/>
                </a:ext>
              </a:extLst>
            </p:cNvPr>
            <p:cNvSpPr>
              <a:spLocks noChangeArrowheads="1"/>
            </p:cNvSpPr>
            <p:nvPr/>
          </p:nvSpPr>
          <p:spPr bwMode="auto">
            <a:xfrm>
              <a:off x="7302062" y="14391117"/>
              <a:ext cx="1870927" cy="73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Un-Lesioned (M1)</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1" name="TextBox 130">
              <a:extLst>
                <a:ext uri="{FF2B5EF4-FFF2-40B4-BE49-F238E27FC236}">
                  <a16:creationId xmlns:a16="http://schemas.microsoft.com/office/drawing/2014/main" id="{931E319E-87F8-41DB-98AB-45D69C5C0204}"/>
                </a:ext>
              </a:extLst>
            </p:cNvPr>
            <p:cNvSpPr txBox="1"/>
            <p:nvPr/>
          </p:nvSpPr>
          <p:spPr>
            <a:xfrm>
              <a:off x="5954667" y="9996087"/>
              <a:ext cx="793748" cy="1318187"/>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B</a:t>
              </a:r>
            </a:p>
          </p:txBody>
        </p:sp>
        <p:sp>
          <p:nvSpPr>
            <p:cNvPr id="132" name="TextBox 131">
              <a:extLst>
                <a:ext uri="{FF2B5EF4-FFF2-40B4-BE49-F238E27FC236}">
                  <a16:creationId xmlns:a16="http://schemas.microsoft.com/office/drawing/2014/main" id="{E5503654-C9F4-40F9-9D2D-6D789FF55C12}"/>
                </a:ext>
              </a:extLst>
            </p:cNvPr>
            <p:cNvSpPr txBox="1"/>
            <p:nvPr/>
          </p:nvSpPr>
          <p:spPr>
            <a:xfrm>
              <a:off x="9786871" y="8271153"/>
              <a:ext cx="793748" cy="1318187"/>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C</a:t>
              </a:r>
            </a:p>
          </p:txBody>
        </p:sp>
        <p:pic>
          <p:nvPicPr>
            <p:cNvPr id="133" name="Picture 132">
              <a:extLst>
                <a:ext uri="{FF2B5EF4-FFF2-40B4-BE49-F238E27FC236}">
                  <a16:creationId xmlns:a16="http://schemas.microsoft.com/office/drawing/2014/main" id="{5079C116-2BDA-415C-B8E8-C60E0C02C15D}"/>
                </a:ext>
              </a:extLst>
            </p:cNvPr>
            <p:cNvPicPr>
              <a:picLocks noChangeAspect="1"/>
            </p:cNvPicPr>
            <p:nvPr/>
          </p:nvPicPr>
          <p:blipFill rotWithShape="1">
            <a:blip r:embed="rId6"/>
            <a:srcRect b="2296"/>
            <a:stretch/>
          </p:blipFill>
          <p:spPr>
            <a:xfrm>
              <a:off x="6907061" y="8658755"/>
              <a:ext cx="2873397" cy="1551311"/>
            </a:xfrm>
            <a:prstGeom prst="rect">
              <a:avLst/>
            </a:prstGeom>
          </p:spPr>
        </p:pic>
        <p:sp>
          <p:nvSpPr>
            <p:cNvPr id="134" name="TextBox 133">
              <a:extLst>
                <a:ext uri="{FF2B5EF4-FFF2-40B4-BE49-F238E27FC236}">
                  <a16:creationId xmlns:a16="http://schemas.microsoft.com/office/drawing/2014/main" id="{DC8F930B-AC1F-4439-A9FD-DDA5CCF8F02B}"/>
                </a:ext>
              </a:extLst>
            </p:cNvPr>
            <p:cNvSpPr txBox="1"/>
            <p:nvPr/>
          </p:nvSpPr>
          <p:spPr>
            <a:xfrm>
              <a:off x="5954667" y="8271153"/>
              <a:ext cx="793748" cy="1318187"/>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A</a:t>
              </a:r>
            </a:p>
          </p:txBody>
        </p:sp>
        <p:sp>
          <p:nvSpPr>
            <p:cNvPr id="135" name="TextBox 134">
              <a:extLst>
                <a:ext uri="{FF2B5EF4-FFF2-40B4-BE49-F238E27FC236}">
                  <a16:creationId xmlns:a16="http://schemas.microsoft.com/office/drawing/2014/main" id="{67C9E4A3-8635-4345-A0B9-6501E71CFC3B}"/>
                </a:ext>
              </a:extLst>
            </p:cNvPr>
            <p:cNvSpPr txBox="1"/>
            <p:nvPr/>
          </p:nvSpPr>
          <p:spPr>
            <a:xfrm>
              <a:off x="7290167" y="10227883"/>
              <a:ext cx="2200275" cy="448184"/>
            </a:xfrm>
            <a:prstGeom prst="rect">
              <a:avLst/>
            </a:prstGeom>
            <a:noFill/>
            <a:ln>
              <a:solidFill>
                <a:schemeClr val="tx1"/>
              </a:solidFill>
            </a:ln>
          </p:spPr>
          <p:txBody>
            <a:bodyPr wrap="none" rtlCol="0">
              <a:spAutoFit/>
            </a:bodyPr>
            <a:lstStyle/>
            <a:p>
              <a:r>
                <a:rPr lang="en-US" sz="1050" dirty="0"/>
                <a:t>Bregma, AP 1.8mm</a:t>
              </a:r>
            </a:p>
          </p:txBody>
        </p:sp>
      </p:grpSp>
      <p:sp>
        <p:nvSpPr>
          <p:cNvPr id="184" name="Rectangle 183">
            <a:extLst>
              <a:ext uri="{FF2B5EF4-FFF2-40B4-BE49-F238E27FC236}">
                <a16:creationId xmlns:a16="http://schemas.microsoft.com/office/drawing/2014/main" id="{6883E792-4F81-4D87-A0D1-8C18ABBA777C}"/>
              </a:ext>
            </a:extLst>
          </p:cNvPr>
          <p:cNvSpPr/>
          <p:nvPr/>
        </p:nvSpPr>
        <p:spPr>
          <a:xfrm>
            <a:off x="585538" y="6413267"/>
            <a:ext cx="5655331" cy="369332"/>
          </a:xfrm>
          <a:prstGeom prst="rect">
            <a:avLst/>
          </a:prstGeom>
        </p:spPr>
        <p:txBody>
          <a:bodyPr wrap="none">
            <a:spAutoFit/>
          </a:bodyPr>
          <a:lstStyle/>
          <a:p>
            <a:r>
              <a:rPr lang="en-US" dirty="0"/>
              <a:t>Plot was from </a:t>
            </a:r>
            <a:r>
              <a:rPr lang="en-US" dirty="0" err="1"/>
              <a:t>LK_Find_best_LFP_for_a_band</a:t>
            </a:r>
            <a:r>
              <a:rPr lang="en-US" dirty="0"/>
              <a:t>('gamma_80')</a:t>
            </a:r>
          </a:p>
        </p:txBody>
      </p:sp>
      <p:sp>
        <p:nvSpPr>
          <p:cNvPr id="185" name="Rectangle 184">
            <a:extLst>
              <a:ext uri="{FF2B5EF4-FFF2-40B4-BE49-F238E27FC236}">
                <a16:creationId xmlns:a16="http://schemas.microsoft.com/office/drawing/2014/main" id="{60B45BFB-2D47-411F-9239-C82BF92510D3}"/>
              </a:ext>
            </a:extLst>
          </p:cNvPr>
          <p:cNvSpPr/>
          <p:nvPr/>
        </p:nvSpPr>
        <p:spPr>
          <a:xfrm>
            <a:off x="6476950" y="5953203"/>
            <a:ext cx="4949347" cy="923330"/>
          </a:xfrm>
          <a:prstGeom prst="rect">
            <a:avLst/>
          </a:prstGeom>
        </p:spPr>
        <p:txBody>
          <a:bodyPr wrap="square">
            <a:spAutoFit/>
          </a:bodyPr>
          <a:lstStyle/>
          <a:p>
            <a:r>
              <a:rPr lang="en-US" dirty="0"/>
              <a:t>C:\Users\Stephen Cowen\Box\Cowen Laboratory\Data\LID_Ketamine_Single_Unit_R56\Rat320\03</a:t>
            </a:r>
          </a:p>
        </p:txBody>
      </p:sp>
    </p:spTree>
    <p:extLst>
      <p:ext uri="{BB962C8B-B14F-4D97-AF65-F5344CB8AC3E}">
        <p14:creationId xmlns:p14="http://schemas.microsoft.com/office/powerpoint/2010/main" val="1798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851242-EE36-4821-9CFE-E7CDCD7C1DE5}"/>
              </a:ext>
            </a:extLst>
          </p:cNvPr>
          <p:cNvPicPr>
            <a:picLocks noChangeAspect="1"/>
          </p:cNvPicPr>
          <p:nvPr/>
        </p:nvPicPr>
        <p:blipFill>
          <a:blip r:embed="rId2"/>
          <a:stretch>
            <a:fillRect/>
          </a:stretch>
        </p:blipFill>
        <p:spPr>
          <a:xfrm>
            <a:off x="-323850" y="3429000"/>
            <a:ext cx="12677775" cy="3175010"/>
          </a:xfrm>
          <a:prstGeom prst="rect">
            <a:avLst/>
          </a:prstGeom>
        </p:spPr>
      </p:pic>
      <p:sp>
        <p:nvSpPr>
          <p:cNvPr id="4" name="TextBox 3">
            <a:extLst>
              <a:ext uri="{FF2B5EF4-FFF2-40B4-BE49-F238E27FC236}">
                <a16:creationId xmlns:a16="http://schemas.microsoft.com/office/drawing/2014/main" id="{EE03505A-EEC4-469D-9753-5A4E99120156}"/>
              </a:ext>
            </a:extLst>
          </p:cNvPr>
          <p:cNvSpPr txBox="1"/>
          <p:nvPr/>
        </p:nvSpPr>
        <p:spPr>
          <a:xfrm>
            <a:off x="648929" y="393290"/>
            <a:ext cx="8917954" cy="646331"/>
          </a:xfrm>
          <a:prstGeom prst="rect">
            <a:avLst/>
          </a:prstGeom>
          <a:noFill/>
        </p:spPr>
        <p:txBody>
          <a:bodyPr wrap="none" rtlCol="0">
            <a:spAutoFit/>
          </a:bodyPr>
          <a:lstStyle/>
          <a:p>
            <a:r>
              <a:rPr lang="en-US" dirty="0"/>
              <a:t>Data under analysis is the 30 – 50 minute period post  L-DOPA injection. You seen nice 80 Hz. </a:t>
            </a:r>
          </a:p>
          <a:p>
            <a:endParaRPr lang="en-US" dirty="0"/>
          </a:p>
        </p:txBody>
      </p:sp>
      <p:pic>
        <p:nvPicPr>
          <p:cNvPr id="5" name="Picture 4">
            <a:extLst>
              <a:ext uri="{FF2B5EF4-FFF2-40B4-BE49-F238E27FC236}">
                <a16:creationId xmlns:a16="http://schemas.microsoft.com/office/drawing/2014/main" id="{588D351B-5268-4E5E-9C8E-BD12A4FFA93E}"/>
              </a:ext>
            </a:extLst>
          </p:cNvPr>
          <p:cNvPicPr>
            <a:picLocks noChangeAspect="1"/>
          </p:cNvPicPr>
          <p:nvPr/>
        </p:nvPicPr>
        <p:blipFill>
          <a:blip r:embed="rId3"/>
          <a:stretch>
            <a:fillRect/>
          </a:stretch>
        </p:blipFill>
        <p:spPr>
          <a:xfrm>
            <a:off x="-390525" y="1365650"/>
            <a:ext cx="12068175" cy="2063350"/>
          </a:xfrm>
          <a:prstGeom prst="rect">
            <a:avLst/>
          </a:prstGeom>
        </p:spPr>
      </p:pic>
    </p:spTree>
    <p:extLst>
      <p:ext uri="{BB962C8B-B14F-4D97-AF65-F5344CB8AC3E}">
        <p14:creationId xmlns:p14="http://schemas.microsoft.com/office/powerpoint/2010/main" val="425176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165D87-2A33-4328-8405-1F1D3851A8A5}"/>
              </a:ext>
            </a:extLst>
          </p:cNvPr>
          <p:cNvPicPr>
            <a:picLocks noChangeAspect="1"/>
          </p:cNvPicPr>
          <p:nvPr/>
        </p:nvPicPr>
        <p:blipFill>
          <a:blip r:embed="rId2"/>
          <a:stretch>
            <a:fillRect/>
          </a:stretch>
        </p:blipFill>
        <p:spPr>
          <a:xfrm>
            <a:off x="0" y="3535111"/>
            <a:ext cx="12192000" cy="2912942"/>
          </a:xfrm>
          <a:prstGeom prst="rect">
            <a:avLst/>
          </a:prstGeom>
        </p:spPr>
      </p:pic>
      <p:sp>
        <p:nvSpPr>
          <p:cNvPr id="3" name="Title 2">
            <a:extLst>
              <a:ext uri="{FF2B5EF4-FFF2-40B4-BE49-F238E27FC236}">
                <a16:creationId xmlns:a16="http://schemas.microsoft.com/office/drawing/2014/main" id="{E10EC119-8CB4-4F7B-A241-12283BCC9ED8}"/>
              </a:ext>
            </a:extLst>
          </p:cNvPr>
          <p:cNvSpPr>
            <a:spLocks noGrp="1"/>
          </p:cNvSpPr>
          <p:nvPr>
            <p:ph type="title"/>
          </p:nvPr>
        </p:nvSpPr>
        <p:spPr/>
        <p:txBody>
          <a:bodyPr/>
          <a:lstStyle/>
          <a:p>
            <a:pPr algn="ctr"/>
            <a:r>
              <a:rPr lang="en-US" dirty="0"/>
              <a:t>Verify that there is 80Hz in LDOP in this set</a:t>
            </a:r>
          </a:p>
        </p:txBody>
      </p:sp>
      <p:sp>
        <p:nvSpPr>
          <p:cNvPr id="4" name="Rectangle 3">
            <a:extLst>
              <a:ext uri="{FF2B5EF4-FFF2-40B4-BE49-F238E27FC236}">
                <a16:creationId xmlns:a16="http://schemas.microsoft.com/office/drawing/2014/main" id="{A6411CDE-C16A-413F-AB85-8B1F2A91EB4E}"/>
              </a:ext>
            </a:extLst>
          </p:cNvPr>
          <p:cNvSpPr/>
          <p:nvPr/>
        </p:nvSpPr>
        <p:spPr>
          <a:xfrm>
            <a:off x="5221633" y="1321356"/>
            <a:ext cx="1170000" cy="369332"/>
          </a:xfrm>
          <a:prstGeom prst="rect">
            <a:avLst/>
          </a:prstGeom>
        </p:spPr>
        <p:txBody>
          <a:bodyPr wrap="none">
            <a:spAutoFit/>
          </a:bodyPr>
          <a:lstStyle/>
          <a:p>
            <a:r>
              <a:rPr lang="en-US" dirty="0"/>
              <a:t>Rat320\03</a:t>
            </a:r>
          </a:p>
        </p:txBody>
      </p:sp>
      <p:sp>
        <p:nvSpPr>
          <p:cNvPr id="5" name="Rectangle 4">
            <a:extLst>
              <a:ext uri="{FF2B5EF4-FFF2-40B4-BE49-F238E27FC236}">
                <a16:creationId xmlns:a16="http://schemas.microsoft.com/office/drawing/2014/main" id="{8946EED2-A618-41AB-AE60-60785C7220B1}"/>
              </a:ext>
            </a:extLst>
          </p:cNvPr>
          <p:cNvSpPr/>
          <p:nvPr/>
        </p:nvSpPr>
        <p:spPr>
          <a:xfrm>
            <a:off x="4266788" y="1986157"/>
            <a:ext cx="3079689" cy="369332"/>
          </a:xfrm>
          <a:prstGeom prst="rect">
            <a:avLst/>
          </a:prstGeom>
        </p:spPr>
        <p:txBody>
          <a:bodyPr wrap="none">
            <a:spAutoFit/>
          </a:bodyPr>
          <a:lstStyle/>
          <a:p>
            <a:r>
              <a:rPr lang="en-US" b="1" dirty="0">
                <a:solidFill>
                  <a:srgbClr val="D4D0C8"/>
                </a:solidFill>
                <a:latin typeface="Courier New" panose="02070309020205020404" pitchFamily="49" charset="0"/>
              </a:rPr>
              <a:t>Q3_What_is_LDOPA_80Hz</a:t>
            </a:r>
            <a:endParaRPr lang="en-US" dirty="0">
              <a:solidFill>
                <a:srgbClr val="D4D0C8"/>
              </a:solidFill>
              <a:latin typeface="Courier New" panose="02070309020205020404" pitchFamily="49" charset="0"/>
            </a:endParaRPr>
          </a:p>
        </p:txBody>
      </p:sp>
      <p:sp>
        <p:nvSpPr>
          <p:cNvPr id="6" name="TextBox 5">
            <a:extLst>
              <a:ext uri="{FF2B5EF4-FFF2-40B4-BE49-F238E27FC236}">
                <a16:creationId xmlns:a16="http://schemas.microsoft.com/office/drawing/2014/main" id="{74E879B8-4B2F-4480-88E3-6B4CFD5002C3}"/>
              </a:ext>
            </a:extLst>
          </p:cNvPr>
          <p:cNvSpPr txBox="1"/>
          <p:nvPr/>
        </p:nvSpPr>
        <p:spPr>
          <a:xfrm>
            <a:off x="8171727" y="2650958"/>
            <a:ext cx="3729932" cy="646331"/>
          </a:xfrm>
          <a:prstGeom prst="rect">
            <a:avLst/>
          </a:prstGeom>
          <a:noFill/>
        </p:spPr>
        <p:txBody>
          <a:bodyPr wrap="none" rtlCol="0">
            <a:spAutoFit/>
          </a:bodyPr>
          <a:lstStyle/>
          <a:p>
            <a:r>
              <a:rPr lang="en-US" dirty="0"/>
              <a:t>Black is from pre period.</a:t>
            </a:r>
          </a:p>
          <a:p>
            <a:r>
              <a:rPr lang="en-US" dirty="0"/>
              <a:t>Blue is the </a:t>
            </a:r>
            <a:r>
              <a:rPr lang="en-US" dirty="0" err="1"/>
              <a:t>psd</a:t>
            </a:r>
            <a:r>
              <a:rPr lang="en-US" dirty="0"/>
              <a:t> of the power envelope</a:t>
            </a:r>
          </a:p>
        </p:txBody>
      </p:sp>
      <p:pic>
        <p:nvPicPr>
          <p:cNvPr id="7" name="Picture 6">
            <a:extLst>
              <a:ext uri="{FF2B5EF4-FFF2-40B4-BE49-F238E27FC236}">
                <a16:creationId xmlns:a16="http://schemas.microsoft.com/office/drawing/2014/main" id="{BD99FD50-515E-4D3B-A73A-BAACF569FB34}"/>
              </a:ext>
            </a:extLst>
          </p:cNvPr>
          <p:cNvPicPr>
            <a:picLocks noChangeAspect="1"/>
          </p:cNvPicPr>
          <p:nvPr/>
        </p:nvPicPr>
        <p:blipFill>
          <a:blip r:embed="rId3"/>
          <a:stretch>
            <a:fillRect/>
          </a:stretch>
        </p:blipFill>
        <p:spPr>
          <a:xfrm>
            <a:off x="259466" y="1648528"/>
            <a:ext cx="1548426" cy="1674361"/>
          </a:xfrm>
          <a:prstGeom prst="rect">
            <a:avLst/>
          </a:prstGeom>
        </p:spPr>
      </p:pic>
      <p:sp>
        <p:nvSpPr>
          <p:cNvPr id="8" name="TextBox 7">
            <a:extLst>
              <a:ext uri="{FF2B5EF4-FFF2-40B4-BE49-F238E27FC236}">
                <a16:creationId xmlns:a16="http://schemas.microsoft.com/office/drawing/2014/main" id="{419013FF-E2AA-4AA3-8DAA-C180DA9387A5}"/>
              </a:ext>
            </a:extLst>
          </p:cNvPr>
          <p:cNvSpPr txBox="1"/>
          <p:nvPr/>
        </p:nvSpPr>
        <p:spPr>
          <a:xfrm>
            <a:off x="1822297" y="2974123"/>
            <a:ext cx="2473562" cy="369332"/>
          </a:xfrm>
          <a:prstGeom prst="rect">
            <a:avLst/>
          </a:prstGeom>
          <a:noFill/>
        </p:spPr>
        <p:txBody>
          <a:bodyPr wrap="none" rtlCol="0">
            <a:spAutoFit/>
          </a:bodyPr>
          <a:lstStyle/>
          <a:p>
            <a:r>
              <a:rPr lang="en-US" dirty="0"/>
              <a:t>Note 3-7 </a:t>
            </a:r>
            <a:r>
              <a:rPr lang="en-US" dirty="0" err="1"/>
              <a:t>hz</a:t>
            </a:r>
            <a:r>
              <a:rPr lang="en-US" dirty="0"/>
              <a:t>, Note 30 Hz.</a:t>
            </a:r>
          </a:p>
        </p:txBody>
      </p:sp>
    </p:spTree>
    <p:extLst>
      <p:ext uri="{BB962C8B-B14F-4D97-AF65-F5344CB8AC3E}">
        <p14:creationId xmlns:p14="http://schemas.microsoft.com/office/powerpoint/2010/main" val="247406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CCA79-01B7-4851-ADAD-880A9605A55E}"/>
              </a:ext>
            </a:extLst>
          </p:cNvPr>
          <p:cNvSpPr>
            <a:spLocks noGrp="1"/>
          </p:cNvSpPr>
          <p:nvPr>
            <p:ph type="title"/>
          </p:nvPr>
        </p:nvSpPr>
        <p:spPr/>
        <p:txBody>
          <a:bodyPr>
            <a:normAutofit fontScale="90000"/>
          </a:bodyPr>
          <a:lstStyle/>
          <a:p>
            <a:r>
              <a:rPr lang="en-US" dirty="0"/>
              <a:t>Looking for correlations between power, 80hz, and low theta. Hard to see in these plots.</a:t>
            </a:r>
          </a:p>
        </p:txBody>
      </p:sp>
      <p:pic>
        <p:nvPicPr>
          <p:cNvPr id="3" name="Picture 2">
            <a:extLst>
              <a:ext uri="{FF2B5EF4-FFF2-40B4-BE49-F238E27FC236}">
                <a16:creationId xmlns:a16="http://schemas.microsoft.com/office/drawing/2014/main" id="{E89A60FE-9FE6-4374-A5A3-CB2962794AAA}"/>
              </a:ext>
            </a:extLst>
          </p:cNvPr>
          <p:cNvPicPr>
            <a:picLocks noChangeAspect="1"/>
          </p:cNvPicPr>
          <p:nvPr/>
        </p:nvPicPr>
        <p:blipFill>
          <a:blip r:embed="rId2"/>
          <a:stretch>
            <a:fillRect/>
          </a:stretch>
        </p:blipFill>
        <p:spPr>
          <a:xfrm>
            <a:off x="-1089891" y="2347450"/>
            <a:ext cx="14169399" cy="4251495"/>
          </a:xfrm>
          <a:prstGeom prst="rect">
            <a:avLst/>
          </a:prstGeom>
        </p:spPr>
      </p:pic>
    </p:spTree>
    <p:extLst>
      <p:ext uri="{BB962C8B-B14F-4D97-AF65-F5344CB8AC3E}">
        <p14:creationId xmlns:p14="http://schemas.microsoft.com/office/powerpoint/2010/main" val="1423534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4764-DD92-4B9E-921C-9BA985437C60}"/>
              </a:ext>
            </a:extLst>
          </p:cNvPr>
          <p:cNvSpPr>
            <a:spLocks noGrp="1"/>
          </p:cNvSpPr>
          <p:nvPr>
            <p:ph type="title"/>
          </p:nvPr>
        </p:nvSpPr>
        <p:spPr>
          <a:xfrm>
            <a:off x="838200" y="365125"/>
            <a:ext cx="4671349" cy="1185883"/>
          </a:xfrm>
        </p:spPr>
        <p:txBody>
          <a:bodyPr>
            <a:normAutofit fontScale="90000"/>
          </a:bodyPr>
          <a:lstStyle/>
          <a:p>
            <a:r>
              <a:rPr lang="en-US" dirty="0"/>
              <a:t>Power and spike variables</a:t>
            </a:r>
          </a:p>
        </p:txBody>
      </p:sp>
      <p:pic>
        <p:nvPicPr>
          <p:cNvPr id="3" name="Picture 2">
            <a:extLst>
              <a:ext uri="{FF2B5EF4-FFF2-40B4-BE49-F238E27FC236}">
                <a16:creationId xmlns:a16="http://schemas.microsoft.com/office/drawing/2014/main" id="{E81E230A-5291-49F8-AA50-44C318EA3D77}"/>
              </a:ext>
            </a:extLst>
          </p:cNvPr>
          <p:cNvPicPr>
            <a:picLocks noChangeAspect="1"/>
          </p:cNvPicPr>
          <p:nvPr/>
        </p:nvPicPr>
        <p:blipFill>
          <a:blip r:embed="rId2"/>
          <a:stretch>
            <a:fillRect/>
          </a:stretch>
        </p:blipFill>
        <p:spPr>
          <a:xfrm>
            <a:off x="5383332" y="0"/>
            <a:ext cx="7004334" cy="6858000"/>
          </a:xfrm>
          <a:prstGeom prst="rect">
            <a:avLst/>
          </a:prstGeom>
        </p:spPr>
      </p:pic>
      <p:sp>
        <p:nvSpPr>
          <p:cNvPr id="4" name="TextBox 3">
            <a:extLst>
              <a:ext uri="{FF2B5EF4-FFF2-40B4-BE49-F238E27FC236}">
                <a16:creationId xmlns:a16="http://schemas.microsoft.com/office/drawing/2014/main" id="{69237320-AF5D-47B7-9815-845D680B787B}"/>
              </a:ext>
            </a:extLst>
          </p:cNvPr>
          <p:cNvSpPr txBox="1"/>
          <p:nvPr/>
        </p:nvSpPr>
        <p:spPr>
          <a:xfrm>
            <a:off x="393538" y="2314937"/>
            <a:ext cx="4989793" cy="1477328"/>
          </a:xfrm>
          <a:prstGeom prst="rect">
            <a:avLst/>
          </a:prstGeom>
          <a:noFill/>
        </p:spPr>
        <p:txBody>
          <a:bodyPr wrap="square" rtlCol="0">
            <a:spAutoFit/>
          </a:bodyPr>
          <a:lstStyle/>
          <a:p>
            <a:r>
              <a:rPr lang="en-US" dirty="0"/>
              <a:t>Bottom lines show yellow – mean firing rate</a:t>
            </a:r>
          </a:p>
          <a:p>
            <a:r>
              <a:rPr lang="en-US" dirty="0"/>
              <a:t>And the 2 principal components.</a:t>
            </a:r>
          </a:p>
          <a:p>
            <a:r>
              <a:rPr lang="en-US" dirty="0"/>
              <a:t>There was something of a correlation to the second pc.</a:t>
            </a:r>
          </a:p>
          <a:p>
            <a:endParaRPr lang="en-US" dirty="0"/>
          </a:p>
        </p:txBody>
      </p:sp>
    </p:spTree>
    <p:extLst>
      <p:ext uri="{BB962C8B-B14F-4D97-AF65-F5344CB8AC3E}">
        <p14:creationId xmlns:p14="http://schemas.microsoft.com/office/powerpoint/2010/main" val="282219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2215-7155-4549-8305-E56D51B9F9E8}"/>
              </a:ext>
            </a:extLst>
          </p:cNvPr>
          <p:cNvSpPr>
            <a:spLocks noGrp="1"/>
          </p:cNvSpPr>
          <p:nvPr>
            <p:ph type="title"/>
          </p:nvPr>
        </p:nvSpPr>
        <p:spPr>
          <a:xfrm>
            <a:off x="208343" y="365125"/>
            <a:ext cx="5683171" cy="3302878"/>
          </a:xfrm>
        </p:spPr>
        <p:txBody>
          <a:bodyPr>
            <a:normAutofit fontScale="90000"/>
          </a:bodyPr>
          <a:lstStyle/>
          <a:p>
            <a:r>
              <a:rPr lang="en-US" sz="3200" dirty="0" err="1"/>
              <a:t>mnQ</a:t>
            </a:r>
            <a:r>
              <a:rPr lang="en-US" sz="3200" dirty="0"/>
              <a:t> and </a:t>
            </a:r>
            <a:r>
              <a:rPr lang="en-US" sz="3200" dirty="0" err="1"/>
              <a:t>sc</a:t>
            </a:r>
            <a:r>
              <a:rPr lang="en-US" sz="3200" dirty="0"/>
              <a:t> are all from the spike train. </a:t>
            </a:r>
            <a:br>
              <a:rPr lang="en-US" sz="3200" dirty="0"/>
            </a:br>
            <a:r>
              <a:rPr lang="en-US" sz="3200" dirty="0"/>
              <a:t>The </a:t>
            </a:r>
            <a:r>
              <a:rPr lang="en-US" sz="3200" dirty="0" err="1"/>
              <a:t>mnQ</a:t>
            </a:r>
            <a:r>
              <a:rPr lang="en-US" sz="3200" dirty="0"/>
              <a:t> and Sc2 had a small significant correlation with 80Hz power. This is consistent with the phase locking of individual cells that I observed.</a:t>
            </a:r>
            <a:br>
              <a:rPr lang="en-US" sz="3200" dirty="0"/>
            </a:br>
            <a:br>
              <a:rPr lang="en-US" sz="3200" dirty="0"/>
            </a:br>
            <a:r>
              <a:rPr lang="en-US" sz="3200" dirty="0"/>
              <a:t>Plot below is a single neuron phase locking to 80 Hz power.</a:t>
            </a:r>
          </a:p>
        </p:txBody>
      </p:sp>
      <p:pic>
        <p:nvPicPr>
          <p:cNvPr id="3" name="Picture 2">
            <a:extLst>
              <a:ext uri="{FF2B5EF4-FFF2-40B4-BE49-F238E27FC236}">
                <a16:creationId xmlns:a16="http://schemas.microsoft.com/office/drawing/2014/main" id="{2704095B-7CC1-46B6-AA88-D70F193D68C5}"/>
              </a:ext>
            </a:extLst>
          </p:cNvPr>
          <p:cNvPicPr>
            <a:picLocks noChangeAspect="1"/>
          </p:cNvPicPr>
          <p:nvPr/>
        </p:nvPicPr>
        <p:blipFill>
          <a:blip r:embed="rId2"/>
          <a:stretch>
            <a:fillRect/>
          </a:stretch>
        </p:blipFill>
        <p:spPr>
          <a:xfrm>
            <a:off x="5639079" y="-292260"/>
            <a:ext cx="7004334" cy="6858000"/>
          </a:xfrm>
          <a:prstGeom prst="rect">
            <a:avLst/>
          </a:prstGeom>
        </p:spPr>
      </p:pic>
      <p:pic>
        <p:nvPicPr>
          <p:cNvPr id="4" name="Picture 3">
            <a:extLst>
              <a:ext uri="{FF2B5EF4-FFF2-40B4-BE49-F238E27FC236}">
                <a16:creationId xmlns:a16="http://schemas.microsoft.com/office/drawing/2014/main" id="{6C5C5A2B-F8FB-4823-BDCA-983BB875AAD8}"/>
              </a:ext>
            </a:extLst>
          </p:cNvPr>
          <p:cNvPicPr>
            <a:picLocks noChangeAspect="1"/>
          </p:cNvPicPr>
          <p:nvPr/>
        </p:nvPicPr>
        <p:blipFill>
          <a:blip r:embed="rId3"/>
          <a:stretch>
            <a:fillRect/>
          </a:stretch>
        </p:blipFill>
        <p:spPr>
          <a:xfrm>
            <a:off x="4076525" y="3668002"/>
            <a:ext cx="2019475" cy="2857748"/>
          </a:xfrm>
          <a:prstGeom prst="rect">
            <a:avLst/>
          </a:prstGeom>
        </p:spPr>
      </p:pic>
    </p:spTree>
    <p:extLst>
      <p:ext uri="{BB962C8B-B14F-4D97-AF65-F5344CB8AC3E}">
        <p14:creationId xmlns:p14="http://schemas.microsoft.com/office/powerpoint/2010/main" val="2696945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3F42A-C9E4-441C-B471-BD08649D5BE3}"/>
              </a:ext>
            </a:extLst>
          </p:cNvPr>
          <p:cNvSpPr>
            <a:spLocks noGrp="1"/>
          </p:cNvSpPr>
          <p:nvPr>
            <p:ph type="title"/>
          </p:nvPr>
        </p:nvSpPr>
        <p:spPr>
          <a:xfrm>
            <a:off x="838199" y="365125"/>
            <a:ext cx="11037425" cy="2216029"/>
          </a:xfrm>
        </p:spPr>
        <p:txBody>
          <a:bodyPr>
            <a:normAutofit fontScale="90000"/>
          </a:bodyPr>
          <a:lstStyle/>
          <a:p>
            <a:r>
              <a:rPr lang="en-US" dirty="0"/>
              <a:t>Looking at wavelet spectrogram – you see that it’s not 80 Hz all the time. A lot of variation. A lot of mixed things happening in beta range as well.</a:t>
            </a:r>
          </a:p>
        </p:txBody>
      </p:sp>
      <p:pic>
        <p:nvPicPr>
          <p:cNvPr id="3" name="Picture 2">
            <a:extLst>
              <a:ext uri="{FF2B5EF4-FFF2-40B4-BE49-F238E27FC236}">
                <a16:creationId xmlns:a16="http://schemas.microsoft.com/office/drawing/2014/main" id="{4498FEB4-7D32-4FB8-B093-A67995793EF9}"/>
              </a:ext>
            </a:extLst>
          </p:cNvPr>
          <p:cNvPicPr>
            <a:picLocks noChangeAspect="1"/>
          </p:cNvPicPr>
          <p:nvPr/>
        </p:nvPicPr>
        <p:blipFill>
          <a:blip r:embed="rId2"/>
          <a:stretch>
            <a:fillRect/>
          </a:stretch>
        </p:blipFill>
        <p:spPr>
          <a:xfrm>
            <a:off x="0" y="2389579"/>
            <a:ext cx="12192000" cy="4468421"/>
          </a:xfrm>
          <a:prstGeom prst="rect">
            <a:avLst/>
          </a:prstGeom>
        </p:spPr>
      </p:pic>
    </p:spTree>
    <p:extLst>
      <p:ext uri="{BB962C8B-B14F-4D97-AF65-F5344CB8AC3E}">
        <p14:creationId xmlns:p14="http://schemas.microsoft.com/office/powerpoint/2010/main" val="612832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7047</TotalTime>
  <Words>843</Words>
  <Application>Microsoft Office PowerPoint</Application>
  <PresentationFormat>Widescreen</PresentationFormat>
  <Paragraphs>109</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Courier New</vt:lpstr>
      <vt:lpstr>Office Theme</vt:lpstr>
      <vt:lpstr>What is 80Hz anyway.</vt:lpstr>
      <vt:lpstr>Questions:</vt:lpstr>
      <vt:lpstr>PowerPoint Presentation</vt:lpstr>
      <vt:lpstr>PowerPoint Presentation</vt:lpstr>
      <vt:lpstr>Verify that there is 80Hz in LDOP in this set</vt:lpstr>
      <vt:lpstr>Looking for correlations between power, 80hz, and low theta. Hard to see in these plots.</vt:lpstr>
      <vt:lpstr>Power and spike variables</vt:lpstr>
      <vt:lpstr>mnQ and sc are all from the spike train.  The mnQ and Sc2 had a small significant correlation with 80Hz power. This is consistent with the phase locking of individual cells that I observed.  Plot below is a single neuron phase locking to 80 Hz power.</vt:lpstr>
      <vt:lpstr>Looking at wavelet spectrogram – you see that it’s not 80 Hz all the time. A lot of variation. A lot of mixed things happening in beta range as well.</vt:lpstr>
      <vt:lpstr>Here is a more blown up representation. Interesting how the regular spectrogram (bottom) shows off the 80 Hz more nicely than the wavelet (top). This might be because the 80 Hz is more punctate, apparently correlating with slower 5 Hz oscillation events.</vt:lpstr>
      <vt:lpstr>Powerpower correlation(left) shows some patterning but nothing as I predicted as nothing is really correlated with 80 Hz. Nothing with phase.</vt:lpstr>
      <vt:lpstr>CFC</vt:lpstr>
      <vt:lpstr>The CFC frequencies dance around</vt:lpstr>
      <vt:lpstr>Do changes in instantaneous frequency predict state? Maybe</vt:lpstr>
      <vt:lpstr>instfreq</vt:lpstr>
      <vt:lpstr>Relationship to power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Cowen</dc:creator>
  <cp:lastModifiedBy>Stephen Cowen</cp:lastModifiedBy>
  <cp:revision>108</cp:revision>
  <dcterms:created xsi:type="dcterms:W3CDTF">2020-01-18T00:37:54Z</dcterms:created>
  <dcterms:modified xsi:type="dcterms:W3CDTF">2020-12-24T23:18:22Z</dcterms:modified>
</cp:coreProperties>
</file>